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22"/>
  </p:notesMasterIdLst>
  <p:sldIdLst>
    <p:sldId id="496" r:id="rId2"/>
    <p:sldId id="524" r:id="rId3"/>
    <p:sldId id="518" r:id="rId4"/>
    <p:sldId id="519" r:id="rId5"/>
    <p:sldId id="523" r:id="rId6"/>
    <p:sldId id="497" r:id="rId7"/>
    <p:sldId id="498" r:id="rId8"/>
    <p:sldId id="499" r:id="rId9"/>
    <p:sldId id="501" r:id="rId10"/>
    <p:sldId id="419" r:id="rId11"/>
    <p:sldId id="502" r:id="rId12"/>
    <p:sldId id="503" r:id="rId13"/>
    <p:sldId id="504" r:id="rId14"/>
    <p:sldId id="505" r:id="rId15"/>
    <p:sldId id="506" r:id="rId16"/>
    <p:sldId id="492" r:id="rId17"/>
    <p:sldId id="399" r:id="rId18"/>
    <p:sldId id="409" r:id="rId19"/>
    <p:sldId id="493" r:id="rId20"/>
    <p:sldId id="494"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120" autoAdjust="0"/>
    <p:restoredTop sz="95326" autoAdjust="0"/>
  </p:normalViewPr>
  <p:slideViewPr>
    <p:cSldViewPr snapToGrid="0">
      <p:cViewPr varScale="1">
        <p:scale>
          <a:sx n="80" d="100"/>
          <a:sy n="80" d="100"/>
        </p:scale>
        <p:origin x="1162"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5/22/2021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dirty="0"/>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9183960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solidFill>
                  <a:srgbClr val="073E87"/>
                </a:solidFill>
                <a:latin typeface="Calibri" panose="020F0502020204030204" pitchFamily="34" charset="0"/>
              </a:rPr>
              <a:t>The sole purpose of an R/3 system is to provide a suite of tightly integrated, large-scale business applications. R/3 comes prepackaged with the core business applications needed by most large corporations. These applications coexist in one homogenous environment. They are designed from the ground up to run using a single database and one (very large) set of tables.</a:t>
            </a:r>
          </a:p>
          <a:p>
            <a:pPr algn="l"/>
            <a:r>
              <a:rPr lang="en-US" sz="1800" b="0" i="0" u="none" strike="noStrike" baseline="0" dirty="0">
                <a:solidFill>
                  <a:srgbClr val="073E87"/>
                </a:solidFill>
                <a:latin typeface="Calibri" panose="020F0502020204030204" pitchFamily="34" charset="0"/>
              </a:rPr>
              <a:t>Presentation: </a:t>
            </a:r>
            <a:r>
              <a:rPr lang="en-US" sz="1800" b="0" i="0" u="none" strike="noStrike" baseline="0" dirty="0">
                <a:solidFill>
                  <a:srgbClr val="073E87"/>
                </a:solidFill>
                <a:latin typeface="Candara" panose="020E0502030303020204" pitchFamily="34" charset="0"/>
              </a:rPr>
              <a:t>It is usually installed on a user's workstation. When started, the presentation server displays the R/3 menus within a window. This window is commonly known as the SAPGUI, or the user interface (or simply, the interface). </a:t>
            </a:r>
            <a:endParaRPr lang="en-US" sz="1800" b="0" i="0" u="none" strike="noStrike" baseline="0" dirty="0">
              <a:solidFill>
                <a:srgbClr val="073E87"/>
              </a:solidFill>
              <a:latin typeface="Calibri" panose="020F0502020204030204" pitchFamily="34" charset="0"/>
            </a:endParaRPr>
          </a:p>
          <a:p>
            <a:pPr algn="l"/>
            <a:r>
              <a:rPr lang="en-US" sz="1800" b="0" i="0" u="none" strike="noStrike" baseline="0" dirty="0">
                <a:solidFill>
                  <a:srgbClr val="073E87"/>
                </a:solidFill>
                <a:latin typeface="Candara" panose="020E0502030303020204" pitchFamily="34" charset="0"/>
              </a:rPr>
              <a:t>Basis : </a:t>
            </a:r>
            <a:r>
              <a:rPr lang="en-US" sz="1800" b="0" i="1" u="none" strike="noStrike" baseline="0" dirty="0">
                <a:solidFill>
                  <a:srgbClr val="073E87"/>
                </a:solidFill>
                <a:latin typeface="Candara" panose="020E0502030303020204" pitchFamily="34" charset="0"/>
              </a:rPr>
              <a:t>Basis </a:t>
            </a:r>
            <a:r>
              <a:rPr lang="en-US" sz="1800" b="0" i="0" u="none" strike="noStrike" baseline="0" dirty="0">
                <a:solidFill>
                  <a:srgbClr val="073E87"/>
                </a:solidFill>
                <a:latin typeface="Candara" panose="020E0502030303020204" pitchFamily="34" charset="0"/>
              </a:rPr>
              <a:t>is like an operating system for R/3. It sits between the ABAP/4 code and the computer's operating system. SAP likes to call it </a:t>
            </a:r>
            <a:r>
              <a:rPr lang="en-US" sz="1800" b="0" i="1" u="none" strike="noStrike" baseline="0" dirty="0">
                <a:solidFill>
                  <a:srgbClr val="073E87"/>
                </a:solidFill>
                <a:latin typeface="Candara" panose="020E0502030303020204" pitchFamily="34" charset="0"/>
              </a:rPr>
              <a:t>middleware </a:t>
            </a:r>
            <a:r>
              <a:rPr lang="en-US" sz="1800" b="0" i="0" u="none" strike="noStrike" baseline="0" dirty="0">
                <a:solidFill>
                  <a:srgbClr val="073E87"/>
                </a:solidFill>
                <a:latin typeface="Candara" panose="020E0502030303020204" pitchFamily="34" charset="0"/>
              </a:rPr>
              <a:t>because it sits in the middle, between ABAP/4 and the operating system. ABAP/4 cannot run directly on an operating system. It requires a set of programs (collectively called Basis) to load, interpret, and buffer its input and output. Basis provides the runtime environment for ABAP/4 programs.</a:t>
            </a:r>
          </a:p>
          <a:p>
            <a:pPr algn="l"/>
            <a:r>
              <a:rPr lang="en-US" sz="1800" b="0" i="0" u="none" strike="noStrike" baseline="0" dirty="0">
                <a:solidFill>
                  <a:srgbClr val="073E87"/>
                </a:solidFill>
                <a:latin typeface="Candara" panose="020E0502030303020204" pitchFamily="34" charset="0"/>
              </a:rPr>
              <a:t>Database: The database server is a set of executables that accept database requests from the application server. These requests are passed on to the RDBMS (Relation Database Management System). The RDBMS sends the data back to the database server, which then passes the information back to the application server. The application server in turn passes that information to your ABAP/4 program. </a:t>
            </a:r>
            <a:endParaRPr lang="en-US" dirty="0"/>
          </a:p>
        </p:txBody>
      </p:sp>
      <p:sp>
        <p:nvSpPr>
          <p:cNvPr id="4" name="Slide Number Placeholder 3"/>
          <p:cNvSpPr>
            <a:spLocks noGrp="1"/>
          </p:cNvSpPr>
          <p:nvPr>
            <p:ph type="sldNum" sz="quarter" idx="5"/>
          </p:nvPr>
        </p:nvSpPr>
        <p:spPr/>
        <p:txBody>
          <a:bodyPr/>
          <a:lstStyle/>
          <a:p>
            <a:fld id="{7701775E-EDE2-4DE5-A02D-A8BD8C6F6AC0}" type="slidenum">
              <a:rPr lang="en-US" smtClean="0"/>
              <a:t>5</a:t>
            </a:fld>
            <a:endParaRPr lang="en-US" dirty="0"/>
          </a:p>
        </p:txBody>
      </p:sp>
    </p:spTree>
    <p:extLst>
      <p:ext uri="{BB962C8B-B14F-4D97-AF65-F5344CB8AC3E}">
        <p14:creationId xmlns:p14="http://schemas.microsoft.com/office/powerpoint/2010/main" val="17859792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solidFill>
                  <a:srgbClr val="073E87"/>
                </a:solidFill>
                <a:latin typeface="Calibri" panose="020F0502020204030204" pitchFamily="34" charset="0"/>
              </a:rPr>
              <a:t>The sole purpose of an R/3 system is to provide a suite of tightly integrated, large-scale business applications. R/3 comes prepackaged with the core business applications needed by most large corporations. These applications coexist in one homogenous environment. They are designed from the ground up to run using a single database and one (very large) set of tables.</a:t>
            </a:r>
          </a:p>
          <a:p>
            <a:pPr algn="l"/>
            <a:r>
              <a:rPr lang="en-US" sz="1800" b="0" i="0" u="none" strike="noStrike" baseline="0" dirty="0">
                <a:solidFill>
                  <a:srgbClr val="073E87"/>
                </a:solidFill>
                <a:latin typeface="Calibri" panose="020F0502020204030204" pitchFamily="34" charset="0"/>
              </a:rPr>
              <a:t>Presentation: </a:t>
            </a:r>
            <a:r>
              <a:rPr lang="en-US" sz="1800" b="0" i="0" u="none" strike="noStrike" baseline="0" dirty="0">
                <a:solidFill>
                  <a:srgbClr val="073E87"/>
                </a:solidFill>
                <a:latin typeface="Candara" panose="020E0502030303020204" pitchFamily="34" charset="0"/>
              </a:rPr>
              <a:t>It is usually installed on a user's workstation. When started, the presentation server displays the R/3 menus within a window. This window is commonly known as the SAPGUI, or the user interface (or simply, the interface). </a:t>
            </a:r>
            <a:endParaRPr lang="en-US" sz="1800" b="0" i="0" u="none" strike="noStrike" baseline="0" dirty="0">
              <a:solidFill>
                <a:srgbClr val="073E87"/>
              </a:solidFill>
              <a:latin typeface="Calibri" panose="020F0502020204030204" pitchFamily="34" charset="0"/>
            </a:endParaRPr>
          </a:p>
          <a:p>
            <a:pPr algn="l"/>
            <a:r>
              <a:rPr lang="en-US" sz="1800" b="0" i="0" u="none" strike="noStrike" baseline="0" dirty="0">
                <a:solidFill>
                  <a:srgbClr val="073E87"/>
                </a:solidFill>
                <a:latin typeface="Candara" panose="020E0502030303020204" pitchFamily="34" charset="0"/>
              </a:rPr>
              <a:t>Basis : </a:t>
            </a:r>
            <a:r>
              <a:rPr lang="en-US" sz="1800" b="0" i="1" u="none" strike="noStrike" baseline="0" dirty="0">
                <a:solidFill>
                  <a:srgbClr val="073E87"/>
                </a:solidFill>
                <a:latin typeface="Candara" panose="020E0502030303020204" pitchFamily="34" charset="0"/>
              </a:rPr>
              <a:t>Basis </a:t>
            </a:r>
            <a:r>
              <a:rPr lang="en-US" sz="1800" b="0" i="0" u="none" strike="noStrike" baseline="0" dirty="0">
                <a:solidFill>
                  <a:srgbClr val="073E87"/>
                </a:solidFill>
                <a:latin typeface="Candara" panose="020E0502030303020204" pitchFamily="34" charset="0"/>
              </a:rPr>
              <a:t>is like an operating system for R/3. It sits between the ABAP/4 code and the computer's operating system. SAP likes to call it </a:t>
            </a:r>
            <a:r>
              <a:rPr lang="en-US" sz="1800" b="0" i="1" u="none" strike="noStrike" baseline="0" dirty="0">
                <a:solidFill>
                  <a:srgbClr val="073E87"/>
                </a:solidFill>
                <a:latin typeface="Candara" panose="020E0502030303020204" pitchFamily="34" charset="0"/>
              </a:rPr>
              <a:t>middleware </a:t>
            </a:r>
            <a:r>
              <a:rPr lang="en-US" sz="1800" b="0" i="0" u="none" strike="noStrike" baseline="0" dirty="0">
                <a:solidFill>
                  <a:srgbClr val="073E87"/>
                </a:solidFill>
                <a:latin typeface="Candara" panose="020E0502030303020204" pitchFamily="34" charset="0"/>
              </a:rPr>
              <a:t>because it sits in the middle, between ABAP/4 and the operating system. ABAP/4 cannot run directly on an operating system. It requires a set of programs (collectively called Basis) to load, interpret, and buffer its input and output. Basis provides the runtime environment for ABAP/4 programs.</a:t>
            </a:r>
          </a:p>
          <a:p>
            <a:pPr algn="l"/>
            <a:r>
              <a:rPr lang="en-US" sz="1800" b="0" i="0" u="none" strike="noStrike" baseline="0" dirty="0">
                <a:solidFill>
                  <a:srgbClr val="073E87"/>
                </a:solidFill>
                <a:latin typeface="Candara" panose="020E0502030303020204" pitchFamily="34" charset="0"/>
              </a:rPr>
              <a:t>Database: The database server is a set of executables that accept database requests from the application server. These requests are passed on to the RDBMS (Relation Database Management System). The RDBMS sends the data back to the database server, which then passes the information back to the application server. The application server in turn passes that information to your ABAP/4 program. </a:t>
            </a:r>
            <a:endParaRPr lang="en-US" dirty="0"/>
          </a:p>
        </p:txBody>
      </p:sp>
      <p:sp>
        <p:nvSpPr>
          <p:cNvPr id="4" name="Slide Number Placeholder 3"/>
          <p:cNvSpPr>
            <a:spLocks noGrp="1"/>
          </p:cNvSpPr>
          <p:nvPr>
            <p:ph type="sldNum" sz="quarter" idx="5"/>
          </p:nvPr>
        </p:nvSpPr>
        <p:spPr/>
        <p:txBody>
          <a:bodyPr/>
          <a:lstStyle/>
          <a:p>
            <a:fld id="{7701775E-EDE2-4DE5-A02D-A8BD8C6F6AC0}" type="slidenum">
              <a:rPr lang="en-US" smtClean="0"/>
              <a:t>8</a:t>
            </a:fld>
            <a:endParaRPr lang="en-US"/>
          </a:p>
        </p:txBody>
      </p:sp>
    </p:spTree>
    <p:extLst>
      <p:ext uri="{BB962C8B-B14F-4D97-AF65-F5344CB8AC3E}">
        <p14:creationId xmlns:p14="http://schemas.microsoft.com/office/powerpoint/2010/main" val="30115429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16</a:t>
            </a:fld>
            <a:endParaRPr lang="en-US" dirty="0"/>
          </a:p>
        </p:txBody>
      </p:sp>
    </p:spTree>
    <p:extLst>
      <p:ext uri="{BB962C8B-B14F-4D97-AF65-F5344CB8AC3E}">
        <p14:creationId xmlns:p14="http://schemas.microsoft.com/office/powerpoint/2010/main" val="21404154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0937937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5/22/2021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5/22/2021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5/22/2021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2431834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5/22/2021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5/22/2021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5/22/2021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5/22/2021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5/22/2021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5/22/2021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5/22/2021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5/22/2021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5/22/2021</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dirty="0"/>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9.png"/><Relationship Id="rId1" Type="http://schemas.openxmlformats.org/officeDocument/2006/relationships/slideLayout" Target="../slideLayouts/slideLayout7.xml"/><Relationship Id="rId4" Type="http://schemas.openxmlformats.org/officeDocument/2006/relationships/hyperlink" Target="https://github.com/soyuztechnologies/Corporate_Full_Stack_Training/blob/master/Day%2015/CDS%20BOPF%20Scenario.txt"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20.jp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8" Type="http://schemas.openxmlformats.org/officeDocument/2006/relationships/image" Target="../media/image28.jpeg"/><Relationship Id="rId3" Type="http://schemas.openxmlformats.org/officeDocument/2006/relationships/image" Target="../media/image23.jpeg"/><Relationship Id="rId7" Type="http://schemas.openxmlformats.org/officeDocument/2006/relationships/image" Target="../media/image27.tiff"/><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image" Target="../media/image26.tiff"/><Relationship Id="rId5" Type="http://schemas.openxmlformats.org/officeDocument/2006/relationships/image" Target="../media/image25.tiff"/><Relationship Id="rId10" Type="http://schemas.openxmlformats.org/officeDocument/2006/relationships/image" Target="../media/image2.png"/><Relationship Id="rId4" Type="http://schemas.openxmlformats.org/officeDocument/2006/relationships/image" Target="../media/image24.tiff"/><Relationship Id="rId9" Type="http://schemas.openxmlformats.org/officeDocument/2006/relationships/hyperlink" Target="https://anubhavtrainings.com/"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29.jpg"/><Relationship Id="rId7" Type="http://schemas.openxmlformats.org/officeDocument/2006/relationships/image" Target="../media/image31.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30.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32.png"/></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hyperlink" Target="https://github.com/soyuztechnologies/Corporate_Full_Stack_Training/blob/master/Day%2015/CDS%20Security.txt" TargetMode="Externa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soyuztechnologies/Corporate_Full_Stack_Training/blob/master/Day%2015/CDS%20Table%20Function.txt"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2.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13252"/>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8" name="TextBox 7"/>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15</a:t>
            </a:r>
          </a:p>
        </p:txBody>
      </p:sp>
      <p:sp>
        <p:nvSpPr>
          <p:cNvPr id="9" name="TextBox 8"/>
          <p:cNvSpPr txBox="1"/>
          <p:nvPr/>
        </p:nvSpPr>
        <p:spPr>
          <a:xfrm>
            <a:off x="122712" y="154049"/>
            <a:ext cx="10205643" cy="1754326"/>
          </a:xfrm>
          <a:prstGeom prst="rect">
            <a:avLst/>
          </a:prstGeom>
          <a:noFill/>
        </p:spPr>
        <p:txBody>
          <a:bodyPr wrap="square" rtlCol="0">
            <a:spAutoFit/>
          </a:bodyPr>
          <a:lstStyle/>
          <a:p>
            <a:r>
              <a:rPr lang="en-US" sz="5400" b="1" cap="all" spc="-150" dirty="0">
                <a:solidFill>
                  <a:schemeClr val="accent3"/>
                </a:solidFill>
              </a:rPr>
              <a:t>SAP Full-Stack Developer training</a:t>
            </a:r>
          </a:p>
        </p:txBody>
      </p:sp>
      <p:sp>
        <p:nvSpPr>
          <p:cNvPr id="10" name="TextBox 9">
            <a:extLst>
              <a:ext uri="{FF2B5EF4-FFF2-40B4-BE49-F238E27FC236}">
                <a16:creationId xmlns:a16="http://schemas.microsoft.com/office/drawing/2014/main" id="{61CC61B0-6C20-45F7-B8D2-11BE2FB1EA7C}"/>
              </a:ext>
            </a:extLst>
          </p:cNvPr>
          <p:cNvSpPr txBox="1"/>
          <p:nvPr/>
        </p:nvSpPr>
        <p:spPr>
          <a:xfrm>
            <a:off x="122712" y="1820756"/>
            <a:ext cx="10205643" cy="646331"/>
          </a:xfrm>
          <a:prstGeom prst="rect">
            <a:avLst/>
          </a:prstGeom>
          <a:noFill/>
        </p:spPr>
        <p:txBody>
          <a:bodyPr wrap="square" rtlCol="0">
            <a:spAutoFit/>
          </a:bodyPr>
          <a:lstStyle/>
          <a:p>
            <a:r>
              <a:rPr lang="en-US" sz="3600" b="1" spc="-150" dirty="0">
                <a:solidFill>
                  <a:schemeClr val="accent3"/>
                </a:solidFill>
              </a:rPr>
              <a:t>ABAP on HANA, UI5 &amp; Fiori, Analytics with OData  </a:t>
            </a:r>
            <a:endParaRPr lang="en-US" sz="3600" b="1" cap="all" spc="-150" dirty="0">
              <a:solidFill>
                <a:schemeClr val="accent3"/>
              </a:solidFill>
            </a:endParaRPr>
          </a:p>
        </p:txBody>
      </p:sp>
      <p:sp>
        <p:nvSpPr>
          <p:cNvPr id="11" name="TextBox 10"/>
          <p:cNvSpPr txBox="1"/>
          <p:nvPr/>
        </p:nvSpPr>
        <p:spPr>
          <a:xfrm>
            <a:off x="122712" y="2955036"/>
            <a:ext cx="6629399" cy="646331"/>
          </a:xfrm>
          <a:prstGeom prst="rect">
            <a:avLst/>
          </a:prstGeom>
          <a:noFill/>
        </p:spPr>
        <p:txBody>
          <a:bodyPr wrap="square" rtlCol="0">
            <a:spAutoFit/>
          </a:bodyPr>
          <a:lstStyle/>
          <a:p>
            <a:r>
              <a:rPr lang="en-US" sz="3600" spc="-150" dirty="0">
                <a:solidFill>
                  <a:schemeClr val="bg1"/>
                </a:solidFill>
              </a:rPr>
              <a:t>Anubhav Oberoy</a:t>
            </a:r>
          </a:p>
        </p:txBody>
      </p:sp>
    </p:spTree>
    <p:extLst>
      <p:ext uri="{BB962C8B-B14F-4D97-AF65-F5344CB8AC3E}">
        <p14:creationId xmlns:p14="http://schemas.microsoft.com/office/powerpoint/2010/main" val="795272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5121565" y="2468537"/>
            <a:ext cx="3999345"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8000" b="1" dirty="0"/>
              <a:t>Break</a:t>
            </a:r>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026" name="Picture 2" descr="Coffee break line icon clock and cup Royalty Free Vector">
            <a:extLst>
              <a:ext uri="{FF2B5EF4-FFF2-40B4-BE49-F238E27FC236}">
                <a16:creationId xmlns:a16="http://schemas.microsoft.com/office/drawing/2014/main" id="{ECB33168-3F45-4992-99CB-0ADDAF54E894}"/>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4176" b="11918"/>
          <a:stretch/>
        </p:blipFill>
        <p:spPr bwMode="auto">
          <a:xfrm>
            <a:off x="2634730" y="1969714"/>
            <a:ext cx="2436034" cy="220749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Tree>
    <p:extLst>
      <p:ext uri="{BB962C8B-B14F-4D97-AF65-F5344CB8AC3E}">
        <p14:creationId xmlns:p14="http://schemas.microsoft.com/office/powerpoint/2010/main" val="35796907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r>
              <a:rPr lang="en-US" sz="3600" dirty="0">
                <a:latin typeface="Cooper Black" panose="0208090404030B020404" pitchFamily="18" charset="0"/>
              </a:rPr>
              <a:t>CDS BOPF </a:t>
            </a:r>
            <a:endParaRPr lang="en-US" sz="3600" b="0" i="0" dirty="0">
              <a:effectLst/>
              <a:latin typeface="Cooper Black" panose="0208090404030B020404" pitchFamily="18" charset="0"/>
            </a:endParaRP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13" name="Picture Placeholder 4"/>
          <p:cNvPicPr>
            <a:picLocks noChangeAspect="1"/>
          </p:cNvPicPr>
          <p:nvPr/>
        </p:nvPicPr>
        <p:blipFill>
          <a:blip r:embed="rId3">
            <a:extLst>
              <a:ext uri="{28A0092B-C50C-407E-A947-70E740481C1C}">
                <a14:useLocalDpi xmlns:a14="http://schemas.microsoft.com/office/drawing/2010/main" val="0"/>
              </a:ext>
            </a:extLst>
          </a:blip>
          <a:srcRect t="37690" b="37690"/>
          <a:stretch>
            <a:fillRect/>
          </a:stretch>
        </p:blipFill>
        <p:spPr>
          <a:xfrm>
            <a:off x="324000" y="1102903"/>
            <a:ext cx="11545200" cy="2134800"/>
          </a:xfrm>
          <a:prstGeom prst="rect">
            <a:avLst/>
          </a:prstGeom>
        </p:spPr>
      </p:pic>
      <p:sp>
        <p:nvSpPr>
          <p:cNvPr id="3" name="Rectangle 2"/>
          <p:cNvSpPr/>
          <p:nvPr/>
        </p:nvSpPr>
        <p:spPr>
          <a:xfrm>
            <a:off x="324000" y="3748935"/>
            <a:ext cx="11050189" cy="923330"/>
          </a:xfrm>
          <a:prstGeom prst="rect">
            <a:avLst/>
          </a:prstGeom>
        </p:spPr>
        <p:txBody>
          <a:bodyPr wrap="square">
            <a:spAutoFit/>
          </a:bodyPr>
          <a:lstStyle/>
          <a:p>
            <a:pPr algn="just"/>
            <a:r>
              <a:rPr lang="en-US" dirty="0">
                <a:solidFill>
                  <a:srgbClr val="202124"/>
                </a:solidFill>
              </a:rPr>
              <a:t>The Business Object Processing Framework is an ABAP OO-based framework that provides a set of generic services and functionalities to speed up, standardize, and modularize your development. </a:t>
            </a:r>
            <a:r>
              <a:rPr lang="en-US" b="1" dirty="0">
                <a:solidFill>
                  <a:srgbClr val="202124"/>
                </a:solidFill>
              </a:rPr>
              <a:t>BOPF</a:t>
            </a:r>
            <a:r>
              <a:rPr lang="en-US" dirty="0">
                <a:solidFill>
                  <a:srgbClr val="202124"/>
                </a:solidFill>
              </a:rPr>
              <a:t> manages the entire life cycle of your business objects and covers all aspects of your business application development.</a:t>
            </a:r>
            <a:endParaRPr lang="en-US" dirty="0"/>
          </a:p>
        </p:txBody>
      </p:sp>
    </p:spTree>
    <p:extLst>
      <p:ext uri="{BB962C8B-B14F-4D97-AF65-F5344CB8AC3E}">
        <p14:creationId xmlns:p14="http://schemas.microsoft.com/office/powerpoint/2010/main" val="887240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Development flow &amp; Artifacts</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grpSp>
        <p:nvGrpSpPr>
          <p:cNvPr id="8" name="Group 7"/>
          <p:cNvGrpSpPr/>
          <p:nvPr/>
        </p:nvGrpSpPr>
        <p:grpSpPr>
          <a:xfrm>
            <a:off x="1342705" y="3321899"/>
            <a:ext cx="4785916" cy="2188501"/>
            <a:chOff x="1325635" y="3136793"/>
            <a:chExt cx="4788132" cy="2189515"/>
          </a:xfrm>
        </p:grpSpPr>
        <p:sp>
          <p:nvSpPr>
            <p:cNvPr id="9" name="Rectangle 8"/>
            <p:cNvSpPr/>
            <p:nvPr/>
          </p:nvSpPr>
          <p:spPr bwMode="gray">
            <a:xfrm>
              <a:off x="1325635" y="3136793"/>
              <a:ext cx="4788132" cy="1605776"/>
            </a:xfrm>
            <a:prstGeom prst="rect">
              <a:avLst/>
            </a:prstGeom>
            <a:solidFill>
              <a:schemeClr val="bg1">
                <a:lumMod val="95000"/>
              </a:schemeClr>
            </a:solidFill>
            <a:ln w="12700" algn="ctr">
              <a:solidFill>
                <a:schemeClr val="bg1">
                  <a:lumMod val="85000"/>
                </a:schemeClr>
              </a:solidFill>
              <a:miter lim="800000"/>
              <a:headEnd/>
              <a:tailEnd/>
            </a:ln>
          </p:spPr>
          <p:txBody>
            <a:bodyPr lIns="89958" tIns="71966" rIns="89958" bIns="71966" rtlCol="0" anchor="t"/>
            <a:lstStyle/>
            <a:p>
              <a:pPr defTabSz="914034" fontAlgn="base">
                <a:spcBef>
                  <a:spcPct val="50000"/>
                </a:spcBef>
                <a:spcAft>
                  <a:spcPct val="0"/>
                </a:spcAft>
                <a:buClr>
                  <a:srgbClr val="F0AB00"/>
                </a:buClr>
                <a:buSzPct val="80000"/>
              </a:pPr>
              <a:r>
                <a:rPr lang="en-US" sz="1400" kern="0" dirty="0">
                  <a:solidFill>
                    <a:schemeClr val="bg1">
                      <a:lumMod val="50000"/>
                    </a:schemeClr>
                  </a:solidFill>
                  <a:ea typeface="Arial Unicode MS" pitchFamily="34" charset="-128"/>
                  <a:cs typeface="Arial Unicode MS" pitchFamily="34" charset="-128"/>
                </a:rPr>
                <a:t>Core Data Services</a:t>
              </a:r>
            </a:p>
          </p:txBody>
        </p:sp>
        <p:grpSp>
          <p:nvGrpSpPr>
            <p:cNvPr id="10" name="Group 9"/>
            <p:cNvGrpSpPr/>
            <p:nvPr/>
          </p:nvGrpSpPr>
          <p:grpSpPr>
            <a:xfrm>
              <a:off x="4244733" y="3723097"/>
              <a:ext cx="1512525" cy="775210"/>
              <a:chOff x="1832306" y="2686411"/>
              <a:chExt cx="1649746" cy="871605"/>
            </a:xfrm>
            <a:solidFill>
              <a:srgbClr val="7030A0"/>
            </a:solidFill>
          </p:grpSpPr>
          <p:sp>
            <p:nvSpPr>
              <p:cNvPr id="12" name="Rounded Rectangle 11"/>
              <p:cNvSpPr/>
              <p:nvPr/>
            </p:nvSpPr>
            <p:spPr bwMode="gray">
              <a:xfrm>
                <a:off x="1969165" y="2686411"/>
                <a:ext cx="1512887" cy="771042"/>
              </a:xfrm>
              <a:prstGeom prst="roundRect">
                <a:avLst>
                  <a:gd name="adj" fmla="val 28606"/>
                </a:avLst>
              </a:prstGeom>
              <a:solidFill>
                <a:schemeClr val="accent6">
                  <a:lumMod val="50000"/>
                </a:schemeClr>
              </a:solidFill>
              <a:ln w="6350" algn="ctr">
                <a:solidFill>
                  <a:schemeClr val="bg1"/>
                </a:solid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200" kern="0" dirty="0" err="1">
                    <a:solidFill>
                      <a:schemeClr val="bg1"/>
                    </a:solidFill>
                    <a:ea typeface="Arial Unicode MS" pitchFamily="34" charset="-128"/>
                    <a:cs typeface="Arial Unicode MS" pitchFamily="34" charset="-128"/>
                  </a:rPr>
                  <a:t>Subnode</a:t>
                </a:r>
                <a:r>
                  <a:rPr lang="en-GB" sz="1200" kern="0" dirty="0">
                    <a:solidFill>
                      <a:schemeClr val="bg1"/>
                    </a:solidFill>
                    <a:ea typeface="Arial Unicode MS" pitchFamily="34" charset="-128"/>
                    <a:cs typeface="Arial Unicode MS" pitchFamily="34" charset="-128"/>
                  </a:rPr>
                  <a:t> consumption view</a:t>
                </a:r>
              </a:p>
            </p:txBody>
          </p:sp>
          <p:sp>
            <p:nvSpPr>
              <p:cNvPr id="13" name="Rounded Rectangle 12"/>
              <p:cNvSpPr/>
              <p:nvPr/>
            </p:nvSpPr>
            <p:spPr bwMode="gray">
              <a:xfrm>
                <a:off x="1903587" y="2743373"/>
                <a:ext cx="1512887" cy="771042"/>
              </a:xfrm>
              <a:prstGeom prst="roundRect">
                <a:avLst>
                  <a:gd name="adj" fmla="val 28606"/>
                </a:avLst>
              </a:prstGeom>
              <a:solidFill>
                <a:schemeClr val="accent6">
                  <a:lumMod val="50000"/>
                </a:schemeClr>
              </a:solidFill>
              <a:ln w="6350" algn="ctr">
                <a:solidFill>
                  <a:schemeClr val="bg1"/>
                </a:solid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200" kern="0" dirty="0" err="1">
                    <a:solidFill>
                      <a:schemeClr val="bg1"/>
                    </a:solidFill>
                    <a:ea typeface="Arial Unicode MS" pitchFamily="34" charset="-128"/>
                    <a:cs typeface="Arial Unicode MS" pitchFamily="34" charset="-128"/>
                  </a:rPr>
                  <a:t>Subnode</a:t>
                </a:r>
                <a:r>
                  <a:rPr lang="en-GB" sz="1200" kern="0" dirty="0">
                    <a:solidFill>
                      <a:schemeClr val="bg1"/>
                    </a:solidFill>
                    <a:ea typeface="Arial Unicode MS" pitchFamily="34" charset="-128"/>
                    <a:cs typeface="Arial Unicode MS" pitchFamily="34" charset="-128"/>
                  </a:rPr>
                  <a:t> consumption view</a:t>
                </a:r>
              </a:p>
            </p:txBody>
          </p:sp>
          <p:sp>
            <p:nvSpPr>
              <p:cNvPr id="14" name="Rounded Rectangle 13"/>
              <p:cNvSpPr/>
              <p:nvPr/>
            </p:nvSpPr>
            <p:spPr bwMode="gray">
              <a:xfrm>
                <a:off x="1832306" y="2786974"/>
                <a:ext cx="1512887" cy="771042"/>
              </a:xfrm>
              <a:prstGeom prst="roundRect">
                <a:avLst>
                  <a:gd name="adj" fmla="val 28606"/>
                </a:avLst>
              </a:prstGeom>
              <a:solidFill>
                <a:schemeClr val="accent6">
                  <a:lumMod val="50000"/>
                </a:schemeClr>
              </a:solidFill>
              <a:ln w="6350" algn="ctr">
                <a:solidFill>
                  <a:schemeClr val="bg1"/>
                </a:solid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200" kern="0" dirty="0">
                    <a:solidFill>
                      <a:schemeClr val="bg1"/>
                    </a:solidFill>
                    <a:ea typeface="Arial Unicode MS" pitchFamily="34" charset="-128"/>
                    <a:cs typeface="Arial Unicode MS" pitchFamily="34" charset="-128"/>
                  </a:rPr>
                  <a:t>Data Definition</a:t>
                </a:r>
              </a:p>
            </p:txBody>
          </p:sp>
        </p:grpSp>
        <p:cxnSp>
          <p:nvCxnSpPr>
            <p:cNvPr id="11" name="Straight Connector 10"/>
            <p:cNvCxnSpPr/>
            <p:nvPr/>
          </p:nvCxnSpPr>
          <p:spPr>
            <a:xfrm flipH="1">
              <a:off x="5000995" y="4498308"/>
              <a:ext cx="0" cy="828000"/>
            </a:xfrm>
            <a:prstGeom prst="line">
              <a:avLst/>
            </a:prstGeom>
            <a:ln w="12700">
              <a:solidFill>
                <a:srgbClr val="3F607D"/>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5" name="Group 14"/>
          <p:cNvGrpSpPr/>
          <p:nvPr/>
        </p:nvGrpSpPr>
        <p:grpSpPr>
          <a:xfrm>
            <a:off x="4349176" y="5565241"/>
            <a:ext cx="1334377" cy="875180"/>
            <a:chOff x="3270480" y="5441054"/>
            <a:chExt cx="1404970" cy="875586"/>
          </a:xfrm>
        </p:grpSpPr>
        <p:sp>
          <p:nvSpPr>
            <p:cNvPr id="16" name="Can 15"/>
            <p:cNvSpPr/>
            <p:nvPr/>
          </p:nvSpPr>
          <p:spPr bwMode="gray">
            <a:xfrm>
              <a:off x="3270480" y="5441054"/>
              <a:ext cx="1209520" cy="743025"/>
            </a:xfrm>
            <a:prstGeom prst="can">
              <a:avLst/>
            </a:prstGeom>
            <a:solidFill>
              <a:srgbClr val="0EABFF"/>
            </a:solidFill>
            <a:ln w="6350" algn="ctr">
              <a:solidFill>
                <a:schemeClr val="bg1"/>
              </a:solidFill>
              <a:miter lim="800000"/>
              <a:headEnd/>
              <a:tailEnd/>
            </a:ln>
          </p:spPr>
          <p:txBody>
            <a:bodyPr lIns="0" tIns="143934" rIns="0" bIns="71966" rtlCol="0" anchor="ctr"/>
            <a:lstStyle/>
            <a:p>
              <a:pPr algn="ctr" defTabSz="914034" fontAlgn="base">
                <a:spcBef>
                  <a:spcPct val="50000"/>
                </a:spcBef>
                <a:spcAft>
                  <a:spcPct val="0"/>
                </a:spcAft>
                <a:buClr>
                  <a:srgbClr val="F0AB00"/>
                </a:buClr>
                <a:buSzPct val="80000"/>
              </a:pPr>
              <a:endParaRPr lang="en-GB" sz="1200" kern="0" dirty="0">
                <a:solidFill>
                  <a:schemeClr val="bg1"/>
                </a:solidFill>
                <a:ea typeface="Arial Unicode MS" pitchFamily="34" charset="-128"/>
                <a:cs typeface="Arial Unicode MS" pitchFamily="34" charset="-128"/>
              </a:endParaRPr>
            </a:p>
          </p:txBody>
        </p:sp>
        <p:sp>
          <p:nvSpPr>
            <p:cNvPr id="17" name="Can 16"/>
            <p:cNvSpPr/>
            <p:nvPr/>
          </p:nvSpPr>
          <p:spPr bwMode="gray">
            <a:xfrm>
              <a:off x="3368205" y="5507335"/>
              <a:ext cx="1209520" cy="743025"/>
            </a:xfrm>
            <a:prstGeom prst="can">
              <a:avLst/>
            </a:prstGeom>
            <a:solidFill>
              <a:srgbClr val="0EABFF"/>
            </a:solidFill>
            <a:ln w="6350" algn="ctr">
              <a:solidFill>
                <a:schemeClr val="bg1"/>
              </a:solidFill>
              <a:miter lim="800000"/>
              <a:headEnd/>
              <a:tailEnd/>
            </a:ln>
          </p:spPr>
          <p:txBody>
            <a:bodyPr lIns="0" tIns="143934" rIns="0" bIns="71966" rtlCol="0" anchor="ctr"/>
            <a:lstStyle/>
            <a:p>
              <a:pPr algn="ctr" defTabSz="914034" fontAlgn="base">
                <a:spcBef>
                  <a:spcPct val="50000"/>
                </a:spcBef>
                <a:spcAft>
                  <a:spcPct val="0"/>
                </a:spcAft>
                <a:buClr>
                  <a:srgbClr val="F0AB00"/>
                </a:buClr>
                <a:buSzPct val="80000"/>
              </a:pPr>
              <a:endParaRPr lang="en-GB" sz="1200" kern="0" dirty="0">
                <a:solidFill>
                  <a:schemeClr val="bg1"/>
                </a:solidFill>
                <a:ea typeface="Arial Unicode MS" pitchFamily="34" charset="-128"/>
                <a:cs typeface="Arial Unicode MS" pitchFamily="34" charset="-128"/>
              </a:endParaRPr>
            </a:p>
          </p:txBody>
        </p:sp>
        <p:sp>
          <p:nvSpPr>
            <p:cNvPr id="18" name="Can 17"/>
            <p:cNvSpPr/>
            <p:nvPr/>
          </p:nvSpPr>
          <p:spPr bwMode="gray">
            <a:xfrm>
              <a:off x="3465930" y="5573615"/>
              <a:ext cx="1209520" cy="743025"/>
            </a:xfrm>
            <a:prstGeom prst="can">
              <a:avLst/>
            </a:prstGeom>
            <a:solidFill>
              <a:srgbClr val="0EABFF"/>
            </a:solidFill>
            <a:ln w="6350" algn="ctr">
              <a:solidFill>
                <a:schemeClr val="bg1"/>
              </a:solidFill>
              <a:miter lim="800000"/>
              <a:headEnd/>
              <a:tailEnd/>
            </a:ln>
          </p:spPr>
          <p:txBody>
            <a:bodyPr lIns="0" tIns="143934" rIns="0" bIns="71966" rtlCol="0" anchor="ctr"/>
            <a:lstStyle/>
            <a:p>
              <a:pPr algn="ctr" defTabSz="914034" fontAlgn="base">
                <a:spcBef>
                  <a:spcPct val="50000"/>
                </a:spcBef>
                <a:spcAft>
                  <a:spcPct val="0"/>
                </a:spcAft>
                <a:buClr>
                  <a:srgbClr val="F0AB00"/>
                </a:buClr>
                <a:buSzPct val="80000"/>
              </a:pPr>
              <a:r>
                <a:rPr lang="en-GB" sz="1200" kern="0" dirty="0">
                  <a:solidFill>
                    <a:schemeClr val="bg1"/>
                  </a:solidFill>
                  <a:ea typeface="Arial Unicode MS" pitchFamily="34" charset="-128"/>
                  <a:cs typeface="Arial Unicode MS" pitchFamily="34" charset="-128"/>
                </a:rPr>
                <a:t>Database</a:t>
              </a:r>
              <a:br>
                <a:rPr lang="en-GB" sz="1200" kern="0" dirty="0">
                  <a:solidFill>
                    <a:schemeClr val="bg1"/>
                  </a:solidFill>
                  <a:ea typeface="Arial Unicode MS" pitchFamily="34" charset="-128"/>
                  <a:cs typeface="Arial Unicode MS" pitchFamily="34" charset="-128"/>
                </a:rPr>
              </a:br>
              <a:r>
                <a:rPr lang="en-GB" sz="1200" kern="0" dirty="0">
                  <a:solidFill>
                    <a:schemeClr val="bg1"/>
                  </a:solidFill>
                  <a:ea typeface="Arial Unicode MS" pitchFamily="34" charset="-128"/>
                  <a:cs typeface="Arial Unicode MS" pitchFamily="34" charset="-128"/>
                </a:rPr>
                <a:t> table</a:t>
              </a:r>
            </a:p>
          </p:txBody>
        </p:sp>
      </p:grpSp>
      <p:grpSp>
        <p:nvGrpSpPr>
          <p:cNvPr id="19" name="Group 18"/>
          <p:cNvGrpSpPr/>
          <p:nvPr/>
        </p:nvGrpSpPr>
        <p:grpSpPr>
          <a:xfrm>
            <a:off x="1598032" y="3907931"/>
            <a:ext cx="2666427" cy="774853"/>
            <a:chOff x="1518980" y="3619431"/>
            <a:chExt cx="2667661" cy="775211"/>
          </a:xfrm>
        </p:grpSpPr>
        <p:grpSp>
          <p:nvGrpSpPr>
            <p:cNvPr id="20" name="Group 19"/>
            <p:cNvGrpSpPr/>
            <p:nvPr/>
          </p:nvGrpSpPr>
          <p:grpSpPr>
            <a:xfrm>
              <a:off x="1518980" y="3619431"/>
              <a:ext cx="1512524" cy="775211"/>
              <a:chOff x="1832306" y="2686410"/>
              <a:chExt cx="1649745" cy="871606"/>
            </a:xfrm>
          </p:grpSpPr>
          <p:sp>
            <p:nvSpPr>
              <p:cNvPr id="23" name="Rounded Rectangle 22"/>
              <p:cNvSpPr/>
              <p:nvPr/>
            </p:nvSpPr>
            <p:spPr bwMode="gray">
              <a:xfrm>
                <a:off x="1969164" y="2686410"/>
                <a:ext cx="1512887" cy="771042"/>
              </a:xfrm>
              <a:prstGeom prst="roundRect">
                <a:avLst>
                  <a:gd name="adj" fmla="val 28606"/>
                </a:avLst>
              </a:prstGeom>
              <a:solidFill>
                <a:schemeClr val="tx1">
                  <a:lumMod val="50000"/>
                  <a:lumOff val="50000"/>
                </a:schemeClr>
              </a:solidFill>
              <a:ln w="6350" algn="ctr">
                <a:solidFill>
                  <a:schemeClr val="bg1"/>
                </a:solid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200" kern="0" dirty="0" err="1">
                    <a:solidFill>
                      <a:schemeClr val="bg1"/>
                    </a:solidFill>
                    <a:ea typeface="Arial Unicode MS" pitchFamily="34" charset="-128"/>
                    <a:cs typeface="Arial Unicode MS" pitchFamily="34" charset="-128"/>
                  </a:rPr>
                  <a:t>Subnode</a:t>
                </a:r>
                <a:r>
                  <a:rPr lang="en-GB" sz="1200" kern="0" dirty="0">
                    <a:solidFill>
                      <a:schemeClr val="bg1"/>
                    </a:solidFill>
                    <a:ea typeface="Arial Unicode MS" pitchFamily="34" charset="-128"/>
                    <a:cs typeface="Arial Unicode MS" pitchFamily="34" charset="-128"/>
                  </a:rPr>
                  <a:t> consumption view</a:t>
                </a:r>
              </a:p>
            </p:txBody>
          </p:sp>
          <p:sp>
            <p:nvSpPr>
              <p:cNvPr id="24" name="Rounded Rectangle 23"/>
              <p:cNvSpPr/>
              <p:nvPr/>
            </p:nvSpPr>
            <p:spPr bwMode="gray">
              <a:xfrm>
                <a:off x="1903587" y="2743373"/>
                <a:ext cx="1512887" cy="771042"/>
              </a:xfrm>
              <a:prstGeom prst="roundRect">
                <a:avLst>
                  <a:gd name="adj" fmla="val 28606"/>
                </a:avLst>
              </a:prstGeom>
              <a:solidFill>
                <a:schemeClr val="tx1">
                  <a:lumMod val="50000"/>
                  <a:lumOff val="50000"/>
                </a:schemeClr>
              </a:solidFill>
              <a:ln w="6350" algn="ctr">
                <a:solidFill>
                  <a:schemeClr val="bg1"/>
                </a:solid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200" kern="0" dirty="0" err="1">
                    <a:solidFill>
                      <a:schemeClr val="bg1"/>
                    </a:solidFill>
                    <a:ea typeface="Arial Unicode MS" pitchFamily="34" charset="-128"/>
                    <a:cs typeface="Arial Unicode MS" pitchFamily="34" charset="-128"/>
                  </a:rPr>
                  <a:t>Subnode</a:t>
                </a:r>
                <a:r>
                  <a:rPr lang="en-GB" sz="1200" kern="0" dirty="0">
                    <a:solidFill>
                      <a:schemeClr val="bg1"/>
                    </a:solidFill>
                    <a:ea typeface="Arial Unicode MS" pitchFamily="34" charset="-128"/>
                    <a:cs typeface="Arial Unicode MS" pitchFamily="34" charset="-128"/>
                  </a:rPr>
                  <a:t> consumption view</a:t>
                </a:r>
              </a:p>
            </p:txBody>
          </p:sp>
          <p:sp>
            <p:nvSpPr>
              <p:cNvPr id="25" name="Rounded Rectangle 24"/>
              <p:cNvSpPr/>
              <p:nvPr/>
            </p:nvSpPr>
            <p:spPr bwMode="gray">
              <a:xfrm>
                <a:off x="1832306" y="2786974"/>
                <a:ext cx="1512887" cy="771042"/>
              </a:xfrm>
              <a:prstGeom prst="roundRect">
                <a:avLst>
                  <a:gd name="adj" fmla="val 28606"/>
                </a:avLst>
              </a:prstGeom>
              <a:solidFill>
                <a:schemeClr val="tx1">
                  <a:lumMod val="50000"/>
                  <a:lumOff val="50000"/>
                </a:schemeClr>
              </a:solidFill>
              <a:ln w="6350" algn="ctr">
                <a:solidFill>
                  <a:schemeClr val="bg1"/>
                </a:solid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200" kern="0" dirty="0">
                    <a:solidFill>
                      <a:schemeClr val="bg1"/>
                    </a:solidFill>
                    <a:ea typeface="Arial Unicode MS" pitchFamily="34" charset="-128"/>
                    <a:cs typeface="Arial Unicode MS" pitchFamily="34" charset="-128"/>
                  </a:rPr>
                  <a:t>Metadata Extension</a:t>
                </a:r>
              </a:p>
            </p:txBody>
          </p:sp>
        </p:grpSp>
        <p:cxnSp>
          <p:nvCxnSpPr>
            <p:cNvPr id="21" name="Straight Connector 20"/>
            <p:cNvCxnSpPr/>
            <p:nvPr/>
          </p:nvCxnSpPr>
          <p:spPr>
            <a:xfrm>
              <a:off x="3034641" y="4007036"/>
              <a:ext cx="1152000" cy="0"/>
            </a:xfrm>
            <a:prstGeom prst="line">
              <a:avLst/>
            </a:prstGeom>
            <a:ln w="12700">
              <a:solidFill>
                <a:schemeClr val="accent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3458869" y="3842685"/>
              <a:ext cx="314189" cy="138499"/>
            </a:xfrm>
            <a:prstGeom prst="rect">
              <a:avLst/>
            </a:prstGeom>
            <a:noFill/>
          </p:spPr>
          <p:txBody>
            <a:bodyPr wrap="none" lIns="0" tIns="0" rIns="0" bIns="0" rtlCol="0">
              <a:spAutoFit/>
            </a:bodyPr>
            <a:lstStyle/>
            <a:p>
              <a:pPr fontAlgn="base">
                <a:spcBef>
                  <a:spcPts val="600"/>
                </a:spcBef>
                <a:spcAft>
                  <a:spcPct val="0"/>
                </a:spcAft>
                <a:buClr>
                  <a:srgbClr val="F0AB00"/>
                </a:buClr>
                <a:buSzPct val="80000"/>
              </a:pPr>
              <a:r>
                <a:rPr lang="en-US" sz="900" kern="0" dirty="0">
                  <a:solidFill>
                    <a:schemeClr val="accent2"/>
                  </a:solidFill>
                  <a:ea typeface="Arial Unicode MS" pitchFamily="34" charset="-128"/>
                  <a:cs typeface="Arial Unicode MS" pitchFamily="34" charset="-128"/>
                </a:rPr>
                <a:t>enrich</a:t>
              </a:r>
            </a:p>
          </p:txBody>
        </p:sp>
      </p:grpSp>
      <p:grpSp>
        <p:nvGrpSpPr>
          <p:cNvPr id="26" name="Group 25"/>
          <p:cNvGrpSpPr/>
          <p:nvPr/>
        </p:nvGrpSpPr>
        <p:grpSpPr>
          <a:xfrm>
            <a:off x="4355643" y="2589567"/>
            <a:ext cx="1610258" cy="1318366"/>
            <a:chOff x="4292734" y="2300455"/>
            <a:chExt cx="1611004" cy="1318976"/>
          </a:xfrm>
        </p:grpSpPr>
        <p:sp>
          <p:nvSpPr>
            <p:cNvPr id="27" name="Rounded Rectangle 26"/>
            <p:cNvSpPr/>
            <p:nvPr/>
          </p:nvSpPr>
          <p:spPr bwMode="gray">
            <a:xfrm>
              <a:off x="4292734" y="2300455"/>
              <a:ext cx="1332000" cy="476094"/>
            </a:xfrm>
            <a:prstGeom prst="roundRect">
              <a:avLst/>
            </a:prstGeom>
            <a:solidFill>
              <a:schemeClr val="accent4">
                <a:lumMod val="75000"/>
              </a:schemeClr>
            </a:solidFill>
            <a:ln w="6350" algn="ctr">
              <a:no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200" kern="0" dirty="0">
                  <a:solidFill>
                    <a:schemeClr val="bg1"/>
                  </a:solidFill>
                  <a:ea typeface="Arial Unicode MS" pitchFamily="34" charset="-128"/>
                  <a:cs typeface="Arial Unicode MS" pitchFamily="34" charset="-128"/>
                </a:rPr>
                <a:t>OData Service</a:t>
              </a:r>
            </a:p>
          </p:txBody>
        </p:sp>
        <p:cxnSp>
          <p:nvCxnSpPr>
            <p:cNvPr id="28" name="Straight Arrow Connector 27"/>
            <p:cNvCxnSpPr/>
            <p:nvPr/>
          </p:nvCxnSpPr>
          <p:spPr>
            <a:xfrm flipV="1">
              <a:off x="4955270" y="2776549"/>
              <a:ext cx="0" cy="842882"/>
            </a:xfrm>
            <a:prstGeom prst="straightConnector1">
              <a:avLst/>
            </a:prstGeom>
            <a:ln w="12700">
              <a:solidFill>
                <a:srgbClr val="3F607D"/>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4986820" y="3172132"/>
              <a:ext cx="916918" cy="138499"/>
            </a:xfrm>
            <a:prstGeom prst="rect">
              <a:avLst/>
            </a:prstGeom>
            <a:noFill/>
          </p:spPr>
          <p:txBody>
            <a:bodyPr wrap="none" lIns="0" tIns="0" rIns="0" bIns="0" rtlCol="0">
              <a:spAutoFit/>
            </a:bodyPr>
            <a:lstStyle/>
            <a:p>
              <a:pPr fontAlgn="base">
                <a:spcBef>
                  <a:spcPts val="600"/>
                </a:spcBef>
                <a:spcAft>
                  <a:spcPct val="0"/>
                </a:spcAft>
                <a:buClr>
                  <a:srgbClr val="F0AB00"/>
                </a:buClr>
                <a:buSzPct val="80000"/>
              </a:pPr>
              <a:r>
                <a:rPr lang="en-US" sz="900" kern="0" dirty="0">
                  <a:solidFill>
                    <a:schemeClr val="accent2"/>
                  </a:solidFill>
                  <a:ea typeface="Arial Unicode MS" pitchFamily="34" charset="-128"/>
                  <a:cs typeface="Arial Unicode MS" pitchFamily="34" charset="-128"/>
                </a:rPr>
                <a:t>generate / publish</a:t>
              </a:r>
            </a:p>
          </p:txBody>
        </p:sp>
      </p:grpSp>
      <p:grpSp>
        <p:nvGrpSpPr>
          <p:cNvPr id="30" name="Group 29"/>
          <p:cNvGrpSpPr/>
          <p:nvPr/>
        </p:nvGrpSpPr>
        <p:grpSpPr>
          <a:xfrm>
            <a:off x="5780586" y="3036550"/>
            <a:ext cx="3848740" cy="3397319"/>
            <a:chOff x="5703469" y="2747645"/>
            <a:chExt cx="3850522" cy="3398892"/>
          </a:xfrm>
        </p:grpSpPr>
        <p:cxnSp>
          <p:nvCxnSpPr>
            <p:cNvPr id="31" name="Straight Connector 30"/>
            <p:cNvCxnSpPr/>
            <p:nvPr/>
          </p:nvCxnSpPr>
          <p:spPr>
            <a:xfrm>
              <a:off x="5703469" y="3978942"/>
              <a:ext cx="2484000" cy="18736"/>
            </a:xfrm>
            <a:prstGeom prst="line">
              <a:avLst/>
            </a:prstGeom>
            <a:ln w="12700">
              <a:solidFill>
                <a:srgbClr val="3F607D"/>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2" name="Elbow Connector 31"/>
            <p:cNvCxnSpPr/>
            <p:nvPr/>
          </p:nvCxnSpPr>
          <p:spPr>
            <a:xfrm>
              <a:off x="6448623" y="4107527"/>
              <a:ext cx="1224000" cy="1116000"/>
            </a:xfrm>
            <a:prstGeom prst="bentConnector2">
              <a:avLst/>
            </a:prstGeom>
            <a:ln w="12700">
              <a:solidFill>
                <a:srgbClr val="3F607D"/>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3" name="Elbow Connector 32"/>
            <p:cNvCxnSpPr/>
            <p:nvPr/>
          </p:nvCxnSpPr>
          <p:spPr>
            <a:xfrm flipV="1">
              <a:off x="6448623" y="3360643"/>
              <a:ext cx="1224000" cy="504000"/>
            </a:xfrm>
            <a:prstGeom prst="bentConnector2">
              <a:avLst/>
            </a:prstGeom>
            <a:ln w="12700">
              <a:solidFill>
                <a:srgbClr val="3F607D"/>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4" name="Rounded Rectangle 33"/>
            <p:cNvSpPr/>
            <p:nvPr/>
          </p:nvSpPr>
          <p:spPr bwMode="gray">
            <a:xfrm>
              <a:off x="8221991" y="3750021"/>
              <a:ext cx="1332000" cy="476094"/>
            </a:xfrm>
            <a:prstGeom prst="roundRect">
              <a:avLst/>
            </a:prstGeom>
            <a:solidFill>
              <a:schemeClr val="accent1"/>
            </a:solidFill>
            <a:ln w="6350" algn="ctr">
              <a:no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200" kern="0" dirty="0">
                  <a:solidFill>
                    <a:schemeClr val="bg1"/>
                  </a:solidFill>
                  <a:ea typeface="Arial Unicode MS" pitchFamily="34" charset="-128"/>
                  <a:cs typeface="Arial Unicode MS" pitchFamily="34" charset="-128"/>
                </a:rPr>
                <a:t>BOPF </a:t>
              </a:r>
              <a:br>
                <a:rPr lang="en-GB" sz="1200" kern="0" dirty="0">
                  <a:solidFill>
                    <a:schemeClr val="bg1"/>
                  </a:solidFill>
                  <a:ea typeface="Arial Unicode MS" pitchFamily="34" charset="-128"/>
                  <a:cs typeface="Arial Unicode MS" pitchFamily="34" charset="-128"/>
                </a:rPr>
              </a:br>
              <a:r>
                <a:rPr lang="en-GB" sz="1200" kern="0" dirty="0">
                  <a:solidFill>
                    <a:schemeClr val="bg1"/>
                  </a:solidFill>
                  <a:ea typeface="Arial Unicode MS" pitchFamily="34" charset="-128"/>
                  <a:cs typeface="Arial Unicode MS" pitchFamily="34" charset="-128"/>
                </a:rPr>
                <a:t>Business Object</a:t>
              </a:r>
            </a:p>
          </p:txBody>
        </p:sp>
        <p:grpSp>
          <p:nvGrpSpPr>
            <p:cNvPr id="35" name="Group 34"/>
            <p:cNvGrpSpPr/>
            <p:nvPr/>
          </p:nvGrpSpPr>
          <p:grpSpPr>
            <a:xfrm>
              <a:off x="7077751" y="2747645"/>
              <a:ext cx="1207922" cy="583010"/>
              <a:chOff x="7672481" y="2732777"/>
              <a:chExt cx="1207922" cy="583010"/>
            </a:xfrm>
          </p:grpSpPr>
          <p:sp>
            <p:nvSpPr>
              <p:cNvPr id="41" name="Rounded Rectangle 40"/>
              <p:cNvSpPr/>
              <p:nvPr/>
            </p:nvSpPr>
            <p:spPr bwMode="gray">
              <a:xfrm>
                <a:off x="7755203" y="2732777"/>
                <a:ext cx="1125200" cy="499541"/>
              </a:xfrm>
              <a:prstGeom prst="roundRect">
                <a:avLst>
                  <a:gd name="adj" fmla="val 28606"/>
                </a:avLst>
              </a:prstGeom>
              <a:solidFill>
                <a:schemeClr val="accent5"/>
              </a:solidFill>
              <a:ln w="6350" algn="ctr">
                <a:solidFill>
                  <a:schemeClr val="bg1"/>
                </a:solid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200" kern="0" dirty="0">
                    <a:solidFill>
                      <a:schemeClr val="bg1"/>
                    </a:solidFill>
                    <a:ea typeface="Arial Unicode MS" pitchFamily="34" charset="-128"/>
                    <a:cs typeface="Arial Unicode MS" pitchFamily="34" charset="-128"/>
                  </a:rPr>
                  <a:t>Consumption view</a:t>
                </a:r>
              </a:p>
            </p:txBody>
          </p:sp>
          <p:sp>
            <p:nvSpPr>
              <p:cNvPr id="43" name="Rounded Rectangle 42"/>
              <p:cNvSpPr/>
              <p:nvPr/>
            </p:nvSpPr>
            <p:spPr bwMode="gray">
              <a:xfrm>
                <a:off x="7713842" y="2774511"/>
                <a:ext cx="1125200" cy="499541"/>
              </a:xfrm>
              <a:prstGeom prst="roundRect">
                <a:avLst>
                  <a:gd name="adj" fmla="val 28606"/>
                </a:avLst>
              </a:prstGeom>
              <a:solidFill>
                <a:schemeClr val="accent5"/>
              </a:solidFill>
              <a:ln w="6350" algn="ctr">
                <a:solidFill>
                  <a:schemeClr val="bg1"/>
                </a:solid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200" kern="0" dirty="0">
                    <a:solidFill>
                      <a:schemeClr val="bg1"/>
                    </a:solidFill>
                    <a:ea typeface="Arial Unicode MS" pitchFamily="34" charset="-128"/>
                    <a:cs typeface="Arial Unicode MS" pitchFamily="34" charset="-128"/>
                  </a:rPr>
                  <a:t>Consumption view</a:t>
                </a:r>
              </a:p>
            </p:txBody>
          </p:sp>
          <p:sp>
            <p:nvSpPr>
              <p:cNvPr id="44" name="Rounded Rectangle 43"/>
              <p:cNvSpPr/>
              <p:nvPr/>
            </p:nvSpPr>
            <p:spPr bwMode="gray">
              <a:xfrm>
                <a:off x="7672481" y="2816246"/>
                <a:ext cx="1125200" cy="499541"/>
              </a:xfrm>
              <a:prstGeom prst="roundRect">
                <a:avLst>
                  <a:gd name="adj" fmla="val 28606"/>
                </a:avLst>
              </a:prstGeom>
              <a:solidFill>
                <a:schemeClr val="accent5"/>
              </a:solidFill>
              <a:ln w="6350" algn="ctr">
                <a:solidFill>
                  <a:schemeClr val="bg1"/>
                </a:solid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200" kern="0" dirty="0">
                    <a:solidFill>
                      <a:schemeClr val="bg1"/>
                    </a:solidFill>
                    <a:ea typeface="Arial Unicode MS" pitchFamily="34" charset="-128"/>
                    <a:cs typeface="Arial Unicode MS" pitchFamily="34" charset="-128"/>
                  </a:rPr>
                  <a:t>Search Object(s)</a:t>
                </a:r>
              </a:p>
            </p:txBody>
          </p:sp>
        </p:grpSp>
        <p:grpSp>
          <p:nvGrpSpPr>
            <p:cNvPr id="36" name="Group 35"/>
            <p:cNvGrpSpPr/>
            <p:nvPr/>
          </p:nvGrpSpPr>
          <p:grpSpPr>
            <a:xfrm>
              <a:off x="7127284" y="5270951"/>
              <a:ext cx="1108856" cy="875586"/>
              <a:chOff x="7511210" y="5375027"/>
              <a:chExt cx="1108856" cy="875586"/>
            </a:xfrm>
          </p:grpSpPr>
          <p:sp>
            <p:nvSpPr>
              <p:cNvPr id="38" name="Can 37"/>
              <p:cNvSpPr/>
              <p:nvPr/>
            </p:nvSpPr>
            <p:spPr bwMode="gray">
              <a:xfrm>
                <a:off x="7511210" y="5375027"/>
                <a:ext cx="938743" cy="743025"/>
              </a:xfrm>
              <a:prstGeom prst="can">
                <a:avLst/>
              </a:prstGeom>
              <a:solidFill>
                <a:srgbClr val="0097BE"/>
              </a:solidFill>
              <a:ln w="6350" algn="ctr">
                <a:solidFill>
                  <a:schemeClr val="bg1"/>
                </a:solidFill>
                <a:miter lim="800000"/>
                <a:headEnd/>
                <a:tailEnd/>
              </a:ln>
            </p:spPr>
            <p:txBody>
              <a:bodyPr lIns="0" tIns="143934" rIns="0" bIns="71966" rtlCol="0" anchor="ctr"/>
              <a:lstStyle/>
              <a:p>
                <a:pPr algn="ctr" defTabSz="914034" fontAlgn="base">
                  <a:spcBef>
                    <a:spcPct val="50000"/>
                  </a:spcBef>
                  <a:spcAft>
                    <a:spcPct val="0"/>
                  </a:spcAft>
                  <a:buClr>
                    <a:srgbClr val="F0AB00"/>
                  </a:buClr>
                  <a:buSzPct val="80000"/>
                </a:pPr>
                <a:r>
                  <a:rPr lang="en-GB" sz="1200" kern="0" dirty="0">
                    <a:solidFill>
                      <a:schemeClr val="bg1"/>
                    </a:solidFill>
                    <a:ea typeface="Arial Unicode MS" pitchFamily="34" charset="-128"/>
                    <a:cs typeface="Arial Unicode MS" pitchFamily="34" charset="-128"/>
                  </a:rPr>
                  <a:t>Draft table</a:t>
                </a:r>
              </a:p>
            </p:txBody>
          </p:sp>
          <p:sp>
            <p:nvSpPr>
              <p:cNvPr id="39" name="Can 38"/>
              <p:cNvSpPr/>
              <p:nvPr/>
            </p:nvSpPr>
            <p:spPr bwMode="gray">
              <a:xfrm>
                <a:off x="7596267" y="5441307"/>
                <a:ext cx="938743" cy="743025"/>
              </a:xfrm>
              <a:prstGeom prst="can">
                <a:avLst/>
              </a:prstGeom>
              <a:solidFill>
                <a:srgbClr val="0097BE"/>
              </a:solidFill>
              <a:ln w="6350" algn="ctr">
                <a:solidFill>
                  <a:schemeClr val="bg1"/>
                </a:solidFill>
                <a:miter lim="800000"/>
                <a:headEnd/>
                <a:tailEnd/>
              </a:ln>
            </p:spPr>
            <p:txBody>
              <a:bodyPr lIns="0" tIns="143934" rIns="0" bIns="71966" rtlCol="0" anchor="ctr"/>
              <a:lstStyle/>
              <a:p>
                <a:pPr algn="ctr" defTabSz="914034" fontAlgn="base">
                  <a:spcBef>
                    <a:spcPct val="50000"/>
                  </a:spcBef>
                  <a:spcAft>
                    <a:spcPct val="0"/>
                  </a:spcAft>
                  <a:buClr>
                    <a:srgbClr val="F0AB00"/>
                  </a:buClr>
                  <a:buSzPct val="80000"/>
                </a:pPr>
                <a:r>
                  <a:rPr lang="en-GB" sz="1200" kern="0" dirty="0">
                    <a:solidFill>
                      <a:schemeClr val="bg1"/>
                    </a:solidFill>
                    <a:ea typeface="Arial Unicode MS" pitchFamily="34" charset="-128"/>
                    <a:cs typeface="Arial Unicode MS" pitchFamily="34" charset="-128"/>
                  </a:rPr>
                  <a:t>Draft table</a:t>
                </a:r>
              </a:p>
            </p:txBody>
          </p:sp>
          <p:sp>
            <p:nvSpPr>
              <p:cNvPr id="40" name="Can 39"/>
              <p:cNvSpPr/>
              <p:nvPr/>
            </p:nvSpPr>
            <p:spPr bwMode="gray">
              <a:xfrm>
                <a:off x="7681323" y="5507588"/>
                <a:ext cx="938743" cy="743025"/>
              </a:xfrm>
              <a:prstGeom prst="can">
                <a:avLst/>
              </a:prstGeom>
              <a:solidFill>
                <a:srgbClr val="0097BE"/>
              </a:solidFill>
              <a:ln w="6350" algn="ctr">
                <a:solidFill>
                  <a:schemeClr val="bg1"/>
                </a:solidFill>
                <a:miter lim="800000"/>
                <a:headEnd/>
                <a:tailEnd/>
              </a:ln>
            </p:spPr>
            <p:txBody>
              <a:bodyPr lIns="0" tIns="143934" rIns="0" bIns="71966" rtlCol="0" anchor="ctr"/>
              <a:lstStyle/>
              <a:p>
                <a:pPr algn="ctr" defTabSz="914034" fontAlgn="base">
                  <a:spcBef>
                    <a:spcPct val="50000"/>
                  </a:spcBef>
                  <a:spcAft>
                    <a:spcPct val="0"/>
                  </a:spcAft>
                  <a:buClr>
                    <a:srgbClr val="F0AB00"/>
                  </a:buClr>
                  <a:buSzPct val="80000"/>
                </a:pPr>
                <a:r>
                  <a:rPr lang="en-GB" sz="1200" kern="0" dirty="0">
                    <a:solidFill>
                      <a:schemeClr val="bg1"/>
                    </a:solidFill>
                    <a:ea typeface="Arial Unicode MS" pitchFamily="34" charset="-128"/>
                    <a:cs typeface="Arial Unicode MS" pitchFamily="34" charset="-128"/>
                  </a:rPr>
                  <a:t>Draft table</a:t>
                </a:r>
              </a:p>
            </p:txBody>
          </p:sp>
        </p:grpSp>
        <p:sp>
          <p:nvSpPr>
            <p:cNvPr id="37" name="Oval 36"/>
            <p:cNvSpPr/>
            <p:nvPr/>
          </p:nvSpPr>
          <p:spPr bwMode="gray">
            <a:xfrm rot="16200000">
              <a:off x="6126899" y="3828474"/>
              <a:ext cx="756000" cy="288000"/>
            </a:xfrm>
            <a:prstGeom prst="ellipse">
              <a:avLst/>
            </a:prstGeom>
            <a:solidFill>
              <a:schemeClr val="bg1"/>
            </a:solidFill>
            <a:ln w="12700">
              <a:solidFill>
                <a:srgbClr val="3F607D"/>
              </a:solidFill>
              <a:prstDash val="dash"/>
              <a:tailEnd type="triangle"/>
            </a:ln>
          </p:spPr>
          <p:style>
            <a:lnRef idx="1">
              <a:schemeClr val="accent1"/>
            </a:lnRef>
            <a:fillRef idx="0">
              <a:schemeClr val="accent1"/>
            </a:fillRef>
            <a:effectRef idx="0">
              <a:schemeClr val="accent1"/>
            </a:effectRef>
            <a:fontRef idx="minor">
              <a:schemeClr val="tx1"/>
            </a:fontRef>
          </p:style>
          <p:txBody>
            <a:bodyPr lIns="89958" tIns="71966" rIns="89958" bIns="71966" rtlCol="0" anchor="ctr"/>
            <a:lstStyle/>
            <a:p>
              <a:pPr algn="ctr" defTabSz="914034" fontAlgn="base">
                <a:spcBef>
                  <a:spcPct val="50000"/>
                </a:spcBef>
                <a:spcAft>
                  <a:spcPct val="0"/>
                </a:spcAft>
                <a:buClr>
                  <a:srgbClr val="F0AB00"/>
                </a:buClr>
                <a:buSzPct val="80000"/>
              </a:pPr>
              <a:r>
                <a:rPr lang="en-US" sz="700" kern="0" dirty="0">
                  <a:solidFill>
                    <a:schemeClr val="accent2"/>
                  </a:solidFill>
                  <a:ea typeface="Arial Unicode MS" pitchFamily="34" charset="-128"/>
                  <a:cs typeface="Arial Unicode MS" pitchFamily="34" charset="-128"/>
                </a:rPr>
                <a:t>generate</a:t>
              </a:r>
            </a:p>
          </p:txBody>
        </p:sp>
      </p:grpSp>
      <p:grpSp>
        <p:nvGrpSpPr>
          <p:cNvPr id="45" name="Group 44"/>
          <p:cNvGrpSpPr/>
          <p:nvPr/>
        </p:nvGrpSpPr>
        <p:grpSpPr>
          <a:xfrm>
            <a:off x="1779032" y="1362808"/>
            <a:ext cx="3240346" cy="1241364"/>
            <a:chOff x="1840505" y="1297908"/>
            <a:chExt cx="3241846" cy="1241938"/>
          </a:xfrm>
        </p:grpSpPr>
        <p:cxnSp>
          <p:nvCxnSpPr>
            <p:cNvPr id="46" name="Elbow Connector 45"/>
            <p:cNvCxnSpPr/>
            <p:nvPr/>
          </p:nvCxnSpPr>
          <p:spPr>
            <a:xfrm>
              <a:off x="4074351" y="1783846"/>
              <a:ext cx="1008000" cy="756000"/>
            </a:xfrm>
            <a:prstGeom prst="bentConnector2">
              <a:avLst/>
            </a:prstGeom>
            <a:ln w="12700">
              <a:solidFill>
                <a:srgbClr val="3F607D"/>
              </a:solidFill>
              <a:tailEnd type="triangle"/>
            </a:ln>
          </p:spPr>
          <p:style>
            <a:lnRef idx="1">
              <a:schemeClr val="accent1"/>
            </a:lnRef>
            <a:fillRef idx="0">
              <a:schemeClr val="accent1"/>
            </a:fillRef>
            <a:effectRef idx="0">
              <a:schemeClr val="accent1"/>
            </a:effectRef>
            <a:fontRef idx="minor">
              <a:schemeClr val="tx1"/>
            </a:fontRef>
          </p:style>
        </p:cxnSp>
        <p:grpSp>
          <p:nvGrpSpPr>
            <p:cNvPr id="47" name="Group 46"/>
            <p:cNvGrpSpPr/>
            <p:nvPr/>
          </p:nvGrpSpPr>
          <p:grpSpPr>
            <a:xfrm>
              <a:off x="1840505" y="1297908"/>
              <a:ext cx="2277333" cy="1008000"/>
              <a:chOff x="6779445" y="439928"/>
              <a:chExt cx="2277333" cy="1120090"/>
            </a:xfrm>
          </p:grpSpPr>
          <p:pic>
            <p:nvPicPr>
              <p:cNvPr id="49" name="Picture 48"/>
              <p:cNvPicPr>
                <a:picLocks noChangeAspect="1"/>
              </p:cNvPicPr>
              <p:nvPr/>
            </p:nvPicPr>
            <p:blipFill>
              <a:blip r:embed="rId3"/>
              <a:stretch>
                <a:fillRect/>
              </a:stretch>
            </p:blipFill>
            <p:spPr>
              <a:xfrm>
                <a:off x="6779445" y="439928"/>
                <a:ext cx="2277333" cy="1120090"/>
              </a:xfrm>
              <a:prstGeom prst="rect">
                <a:avLst/>
              </a:prstGeom>
              <a:ln>
                <a:solidFill>
                  <a:schemeClr val="tx2">
                    <a:lumMod val="40000"/>
                    <a:lumOff val="60000"/>
                  </a:schemeClr>
                </a:solidFill>
              </a:ln>
            </p:spPr>
          </p:pic>
          <p:sp>
            <p:nvSpPr>
              <p:cNvPr id="50" name="TextBox 49"/>
              <p:cNvSpPr txBox="1"/>
              <p:nvPr/>
            </p:nvSpPr>
            <p:spPr>
              <a:xfrm>
                <a:off x="7233252" y="1056214"/>
                <a:ext cx="1656000" cy="320026"/>
              </a:xfrm>
              <a:prstGeom prst="roundRect">
                <a:avLst/>
              </a:prstGeom>
              <a:solidFill>
                <a:schemeClr val="accent3">
                  <a:lumMod val="75000"/>
                </a:schemeClr>
              </a:solidFill>
              <a:ln w="6350" algn="ctr">
                <a:solidFill>
                  <a:schemeClr val="bg1"/>
                </a:solidFill>
                <a:miter lim="800000"/>
                <a:headEnd/>
                <a:tailEnd/>
              </a:ln>
            </p:spPr>
            <p:txBody>
              <a:bodyPr lIns="89958" tIns="71966" rIns="89958" bIns="71966" rtlCol="0" anchor="ctr"/>
              <a:lstStyle>
                <a:defPPr>
                  <a:defRPr lang="de-DE"/>
                </a:defPPr>
                <a:lvl1pPr marR="0" defTabSz="914400" fontAlgn="base">
                  <a:lnSpc>
                    <a:spcPct val="100000"/>
                  </a:lnSpc>
                  <a:spcBef>
                    <a:spcPct val="50000"/>
                  </a:spcBef>
                  <a:spcAft>
                    <a:spcPct val="0"/>
                  </a:spcAft>
                  <a:buClr>
                    <a:srgbClr val="F0AB00"/>
                  </a:buClr>
                  <a:buSzPct val="80000"/>
                  <a:tabLst/>
                  <a:defRPr kumimoji="0" sz="1100" b="0" i="0" u="none" strike="noStrike" kern="0" cap="none" spc="0" normalizeH="0" baseline="0">
                    <a:ln>
                      <a:noFill/>
                    </a:ln>
                    <a:solidFill>
                      <a:schemeClr val="bg1"/>
                    </a:solidFill>
                    <a:effectLst/>
                    <a:uLnTx/>
                    <a:uFillTx/>
                    <a:ea typeface="Arial Unicode MS" pitchFamily="34" charset="-128"/>
                    <a:cs typeface="Arial Unicode MS" pitchFamily="34" charset="-128"/>
                  </a:defRPr>
                </a:lvl1pPr>
              </a:lstStyle>
              <a:p>
                <a:r>
                  <a:rPr lang="en-US" dirty="0"/>
                  <a:t>SAP Fiori Elements, …</a:t>
                </a:r>
              </a:p>
            </p:txBody>
          </p:sp>
        </p:grpSp>
        <p:sp>
          <p:nvSpPr>
            <p:cNvPr id="48" name="TextBox 47"/>
            <p:cNvSpPr txBox="1"/>
            <p:nvPr/>
          </p:nvSpPr>
          <p:spPr>
            <a:xfrm>
              <a:off x="4329599" y="1603050"/>
              <a:ext cx="468077" cy="138499"/>
            </a:xfrm>
            <a:prstGeom prst="rect">
              <a:avLst/>
            </a:prstGeom>
            <a:noFill/>
          </p:spPr>
          <p:txBody>
            <a:bodyPr wrap="none" lIns="0" tIns="0" rIns="0" bIns="0" rtlCol="0">
              <a:spAutoFit/>
            </a:bodyPr>
            <a:lstStyle/>
            <a:p>
              <a:pPr fontAlgn="base">
                <a:spcBef>
                  <a:spcPts val="600"/>
                </a:spcBef>
                <a:spcAft>
                  <a:spcPct val="0"/>
                </a:spcAft>
                <a:buClr>
                  <a:srgbClr val="F0AB00"/>
                </a:buClr>
                <a:buSzPct val="80000"/>
              </a:pPr>
              <a:r>
                <a:rPr lang="en-US" sz="900" kern="0" dirty="0">
                  <a:solidFill>
                    <a:schemeClr val="accent2"/>
                  </a:solidFill>
                  <a:ea typeface="Arial Unicode MS" pitchFamily="34" charset="-128"/>
                  <a:cs typeface="Arial Unicode MS" pitchFamily="34" charset="-128"/>
                </a:rPr>
                <a:t>consume</a:t>
              </a:r>
            </a:p>
          </p:txBody>
        </p:sp>
      </p:grpSp>
      <p:grpSp>
        <p:nvGrpSpPr>
          <p:cNvPr id="51" name="Group 50"/>
          <p:cNvGrpSpPr/>
          <p:nvPr/>
        </p:nvGrpSpPr>
        <p:grpSpPr>
          <a:xfrm>
            <a:off x="8297941" y="4514335"/>
            <a:ext cx="1331384" cy="786748"/>
            <a:chOff x="8221991" y="4226115"/>
            <a:chExt cx="1332000" cy="787112"/>
          </a:xfrm>
        </p:grpSpPr>
        <p:sp>
          <p:nvSpPr>
            <p:cNvPr id="52" name="Rounded Rectangle 51"/>
            <p:cNvSpPr/>
            <p:nvPr/>
          </p:nvSpPr>
          <p:spPr bwMode="gray">
            <a:xfrm>
              <a:off x="8221991" y="4537133"/>
              <a:ext cx="1332000" cy="476094"/>
            </a:xfrm>
            <a:prstGeom prst="roundRect">
              <a:avLst/>
            </a:prstGeom>
            <a:solidFill>
              <a:schemeClr val="bg2">
                <a:lumMod val="90000"/>
              </a:schemeClr>
            </a:solidFill>
            <a:ln w="6350" algn="ctr">
              <a:no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200" kern="0" dirty="0">
                  <a:solidFill>
                    <a:schemeClr val="bg1"/>
                  </a:solidFill>
                  <a:ea typeface="Arial Unicode MS" pitchFamily="34" charset="-128"/>
                  <a:cs typeface="Arial Unicode MS" pitchFamily="34" charset="-128"/>
                </a:rPr>
                <a:t>Custom ABAP </a:t>
              </a:r>
              <a:br>
                <a:rPr lang="en-GB" sz="1200" kern="0" dirty="0">
                  <a:solidFill>
                    <a:schemeClr val="bg1"/>
                  </a:solidFill>
                  <a:ea typeface="Arial Unicode MS" pitchFamily="34" charset="-128"/>
                  <a:cs typeface="Arial Unicode MS" pitchFamily="34" charset="-128"/>
                </a:rPr>
              </a:br>
              <a:r>
                <a:rPr lang="en-GB" sz="1200" kern="0" dirty="0">
                  <a:solidFill>
                    <a:schemeClr val="bg1"/>
                  </a:solidFill>
                  <a:ea typeface="Arial Unicode MS" pitchFamily="34" charset="-128"/>
                  <a:cs typeface="Arial Unicode MS" pitchFamily="34" charset="-128"/>
                </a:rPr>
                <a:t>Business Logic</a:t>
              </a:r>
            </a:p>
          </p:txBody>
        </p:sp>
        <p:cxnSp>
          <p:nvCxnSpPr>
            <p:cNvPr id="53" name="Straight Connector 52"/>
            <p:cNvCxnSpPr>
              <a:stCxn id="34" idx="2"/>
              <a:endCxn id="52" idx="0"/>
            </p:cNvCxnSpPr>
            <p:nvPr/>
          </p:nvCxnSpPr>
          <p:spPr>
            <a:xfrm flipH="1">
              <a:off x="8887991" y="4226115"/>
              <a:ext cx="0" cy="311018"/>
            </a:xfrm>
            <a:prstGeom prst="line">
              <a:avLst/>
            </a:prstGeom>
            <a:ln w="12700">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8926112" y="4295832"/>
              <a:ext cx="532197" cy="138499"/>
            </a:xfrm>
            <a:prstGeom prst="rect">
              <a:avLst/>
            </a:prstGeom>
            <a:noFill/>
          </p:spPr>
          <p:txBody>
            <a:bodyPr wrap="none" lIns="0" tIns="0" rIns="0" bIns="0" rtlCol="0">
              <a:spAutoFit/>
            </a:bodyPr>
            <a:lstStyle/>
            <a:p>
              <a:pPr fontAlgn="base">
                <a:spcBef>
                  <a:spcPts val="600"/>
                </a:spcBef>
                <a:spcAft>
                  <a:spcPct val="0"/>
                </a:spcAft>
                <a:buClr>
                  <a:srgbClr val="F0AB00"/>
                </a:buClr>
                <a:buSzPct val="80000"/>
              </a:pPr>
              <a:r>
                <a:rPr lang="en-US" sz="900" kern="0" dirty="0">
                  <a:solidFill>
                    <a:schemeClr val="accent2"/>
                  </a:solidFill>
                  <a:ea typeface="Arial Unicode MS" pitchFamily="34" charset="-128"/>
                  <a:cs typeface="Arial Unicode MS" pitchFamily="34" charset="-128"/>
                </a:rPr>
                <a:t>implement</a:t>
              </a:r>
            </a:p>
          </p:txBody>
        </p:sp>
      </p:grpSp>
    </p:spTree>
    <p:extLst>
      <p:ext uri="{BB962C8B-B14F-4D97-AF65-F5344CB8AC3E}">
        <p14:creationId xmlns:p14="http://schemas.microsoft.com/office/powerpoint/2010/main" val="3691751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fade">
                                      <p:cBhvr>
                                        <p:cTn id="12" dur="500"/>
                                        <p:tgtEl>
                                          <p:spTgt spid="3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1"/>
                                        </p:tgtEl>
                                        <p:attrNameLst>
                                          <p:attrName>style.visibility</p:attrName>
                                        </p:attrNameLst>
                                      </p:cBhvr>
                                      <p:to>
                                        <p:strVal val="visible"/>
                                      </p:to>
                                    </p:set>
                                    <p:animEffect transition="in" filter="fade">
                                      <p:cBhvr>
                                        <p:cTn id="17" dur="500"/>
                                        <p:tgtEl>
                                          <p:spTgt spid="5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500"/>
                                        <p:tgtEl>
                                          <p:spTgt spid="1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fade">
                                      <p:cBhvr>
                                        <p:cTn id="27" dur="500"/>
                                        <p:tgtEl>
                                          <p:spTgt spid="2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5"/>
                                        </p:tgtEl>
                                        <p:attrNameLst>
                                          <p:attrName>style.visibility</p:attrName>
                                        </p:attrNameLst>
                                      </p:cBhvr>
                                      <p:to>
                                        <p:strVal val="visible"/>
                                      </p:to>
                                    </p:set>
                                    <p:animEffect transition="in" filter="fade">
                                      <p:cBhvr>
                                        <p:cTn id="32"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Business Object</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2050" name="Picture 2" descr="https://community.sap.com/images/blta6bfe20e4b6fee33/bopf2-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98780" y="3233188"/>
            <a:ext cx="6210300" cy="340042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61765" y="1028343"/>
            <a:ext cx="11652867" cy="2031325"/>
          </a:xfrm>
          <a:prstGeom prst="rect">
            <a:avLst/>
          </a:prstGeom>
        </p:spPr>
        <p:txBody>
          <a:bodyPr wrap="square">
            <a:spAutoFit/>
          </a:bodyPr>
          <a:lstStyle/>
          <a:p>
            <a:pPr algn="just"/>
            <a:r>
              <a:rPr lang="en-US" dirty="0">
                <a:solidFill>
                  <a:srgbClr val="3C3C3C"/>
                </a:solidFill>
              </a:rPr>
              <a:t>The </a:t>
            </a:r>
            <a:r>
              <a:rPr lang="en-US" b="1" dirty="0">
                <a:solidFill>
                  <a:srgbClr val="3C3C3C"/>
                </a:solidFill>
              </a:rPr>
              <a:t>business objects </a:t>
            </a:r>
            <a:r>
              <a:rPr lang="en-US" dirty="0">
                <a:solidFill>
                  <a:srgbClr val="3C3C3C"/>
                </a:solidFill>
              </a:rPr>
              <a:t>are the basic units of the BOPF-based programming model. Business applications or processes operate on certain business objects. A business object is represented as a hierarchical tree of nodes. A single node includes a set of semantically related business object data and the corresponding business logic. On the technical level, each node is implemented with a regular Dictionary table, where each node instance corresponds to a single table entry (table rows). Nodes, attributes, and alternative keys set up the </a:t>
            </a:r>
            <a:r>
              <a:rPr lang="en-US" b="1" dirty="0">
                <a:solidFill>
                  <a:srgbClr val="3C3C3C"/>
                </a:solidFill>
              </a:rPr>
              <a:t>data part</a:t>
            </a:r>
            <a:r>
              <a:rPr lang="en-US" dirty="0">
                <a:solidFill>
                  <a:srgbClr val="3C3C3C"/>
                </a:solidFill>
              </a:rPr>
              <a:t> of a business object. Again from a technical viewpoint, attributes form the columns of the table. A node serves as an anchor point for connecting the business logic of the business object.</a:t>
            </a:r>
          </a:p>
        </p:txBody>
      </p:sp>
    </p:spTree>
    <p:extLst>
      <p:ext uri="{BB962C8B-B14F-4D97-AF65-F5344CB8AC3E}">
        <p14:creationId xmlns:p14="http://schemas.microsoft.com/office/powerpoint/2010/main" val="23666971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Transactional UX App with CDS &amp; BOPF </a:t>
            </a:r>
          </a:p>
          <a:p>
            <a:r>
              <a:rPr lang="en-US" sz="3600" dirty="0">
                <a:latin typeface="Cooper Black" panose="0208090404030B020404" pitchFamily="18" charset="0"/>
              </a:rPr>
              <a:t>With Draft Functionality</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7" name="Picture 6"/>
          <p:cNvPicPr>
            <a:picLocks noChangeAspect="1"/>
          </p:cNvPicPr>
          <p:nvPr/>
        </p:nvPicPr>
        <p:blipFill rotWithShape="1">
          <a:blip r:embed="rId3"/>
          <a:srcRect r="22065" b="7404"/>
          <a:stretch/>
        </p:blipFill>
        <p:spPr>
          <a:xfrm>
            <a:off x="3817021" y="1647411"/>
            <a:ext cx="3764537" cy="4098803"/>
          </a:xfrm>
          <a:prstGeom prst="rect">
            <a:avLst/>
          </a:prstGeom>
          <a:ln w="12700">
            <a:solidFill>
              <a:srgbClr val="2E3751"/>
            </a:solidFill>
          </a:ln>
          <a:effectLst/>
        </p:spPr>
      </p:pic>
      <p:sp>
        <p:nvSpPr>
          <p:cNvPr id="9" name="Rounded Rectangle 8"/>
          <p:cNvSpPr/>
          <p:nvPr/>
        </p:nvSpPr>
        <p:spPr bwMode="gray">
          <a:xfrm>
            <a:off x="505297" y="1743370"/>
            <a:ext cx="2505319" cy="323502"/>
          </a:xfrm>
          <a:prstGeom prst="roundRect">
            <a:avLst>
              <a:gd name="adj" fmla="val 50000"/>
            </a:avLst>
          </a:prstGeom>
          <a:noFill/>
          <a:ln w="9525" algn="ctr">
            <a:solidFill>
              <a:schemeClr val="accent6">
                <a:lumMod val="50000"/>
              </a:schemeClr>
            </a:solidFill>
            <a:prstDash val="solid"/>
            <a:miter lim="800000"/>
            <a:headEnd/>
            <a:tailEnd/>
          </a:ln>
        </p:spPr>
        <p:txBody>
          <a:bodyPr lIns="89958" tIns="71966" rIns="89958" bIns="71966" rtlCol="0" anchor="ctr"/>
          <a:lstStyle/>
          <a:p>
            <a:pPr algn="ctr" fontAlgn="base">
              <a:spcBef>
                <a:spcPts val="600"/>
              </a:spcBef>
              <a:spcAft>
                <a:spcPct val="0"/>
              </a:spcAft>
              <a:buClr>
                <a:srgbClr val="F0AB00"/>
              </a:buClr>
              <a:buSzPct val="80000"/>
            </a:pPr>
            <a:r>
              <a:rPr lang="en-GB" sz="1400" kern="0" dirty="0">
                <a:solidFill>
                  <a:schemeClr val="accent6">
                    <a:lumMod val="50000"/>
                  </a:schemeClr>
                </a:solidFill>
                <a:ea typeface="Arial Narrow" charset="0"/>
                <a:cs typeface="Arial Narrow" charset="0"/>
              </a:rPr>
              <a:t>Access Control</a:t>
            </a:r>
          </a:p>
        </p:txBody>
      </p:sp>
      <p:grpSp>
        <p:nvGrpSpPr>
          <p:cNvPr id="10" name="Group 9"/>
          <p:cNvGrpSpPr/>
          <p:nvPr/>
        </p:nvGrpSpPr>
        <p:grpSpPr>
          <a:xfrm>
            <a:off x="3753804" y="1945826"/>
            <a:ext cx="2974942" cy="129386"/>
            <a:chOff x="4382180" y="3061155"/>
            <a:chExt cx="2976319" cy="129446"/>
          </a:xfrm>
        </p:grpSpPr>
        <p:sp>
          <p:nvSpPr>
            <p:cNvPr id="11" name="Pie 10"/>
            <p:cNvSpPr/>
            <p:nvPr/>
          </p:nvSpPr>
          <p:spPr bwMode="gray">
            <a:xfrm>
              <a:off x="4382180" y="3061155"/>
              <a:ext cx="119291" cy="129443"/>
            </a:xfrm>
            <a:prstGeom prst="pie">
              <a:avLst>
                <a:gd name="adj1" fmla="val 5399995"/>
                <a:gd name="adj2" fmla="val 16200000"/>
              </a:avLst>
            </a:prstGeom>
            <a:solidFill>
              <a:schemeClr val="accent6">
                <a:lumMod val="50000"/>
              </a:schemeClr>
            </a:solidFill>
            <a:ln w="6350" algn="ctr">
              <a:no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endParaRPr lang="en-GB" sz="2000" kern="0" dirty="0" err="1">
                <a:ea typeface="Arial Unicode MS" pitchFamily="34" charset="-128"/>
                <a:cs typeface="Arial Unicode MS" pitchFamily="34" charset="-128"/>
              </a:endParaRPr>
            </a:p>
          </p:txBody>
        </p:sp>
        <p:cxnSp>
          <p:nvCxnSpPr>
            <p:cNvPr id="12" name="Straight Connector 11"/>
            <p:cNvCxnSpPr/>
            <p:nvPr/>
          </p:nvCxnSpPr>
          <p:spPr>
            <a:xfrm flipV="1">
              <a:off x="4441824" y="3190600"/>
              <a:ext cx="2916675" cy="1"/>
            </a:xfrm>
            <a:prstGeom prst="line">
              <a:avLst/>
            </a:prstGeom>
            <a:ln w="63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grpSp>
      <p:sp>
        <p:nvSpPr>
          <p:cNvPr id="13" name="Rounded Rectangle 12"/>
          <p:cNvSpPr/>
          <p:nvPr/>
        </p:nvSpPr>
        <p:spPr bwMode="gray">
          <a:xfrm>
            <a:off x="505297" y="4176272"/>
            <a:ext cx="2505319" cy="323502"/>
          </a:xfrm>
          <a:prstGeom prst="roundRect">
            <a:avLst>
              <a:gd name="adj" fmla="val 50000"/>
            </a:avLst>
          </a:prstGeom>
          <a:noFill/>
          <a:ln w="9525" algn="ctr">
            <a:solidFill>
              <a:schemeClr val="accent4">
                <a:lumMod val="75000"/>
              </a:schemeClr>
            </a:solidFill>
            <a:prstDash val="solid"/>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400" kern="0" dirty="0">
                <a:solidFill>
                  <a:schemeClr val="accent4">
                    <a:lumMod val="75000"/>
                  </a:schemeClr>
                </a:solidFill>
                <a:ea typeface="Arial Unicode MS" pitchFamily="34" charset="-128"/>
                <a:cs typeface="Arial Unicode MS" pitchFamily="34" charset="-128"/>
              </a:rPr>
              <a:t>OData exposure</a:t>
            </a:r>
          </a:p>
        </p:txBody>
      </p:sp>
      <p:grpSp>
        <p:nvGrpSpPr>
          <p:cNvPr id="14" name="Group 13"/>
          <p:cNvGrpSpPr/>
          <p:nvPr/>
        </p:nvGrpSpPr>
        <p:grpSpPr>
          <a:xfrm>
            <a:off x="3753802" y="4264025"/>
            <a:ext cx="1427302" cy="129386"/>
            <a:chOff x="4382180" y="3061155"/>
            <a:chExt cx="1427963" cy="129446"/>
          </a:xfrm>
        </p:grpSpPr>
        <p:sp>
          <p:nvSpPr>
            <p:cNvPr id="15" name="Pie 14"/>
            <p:cNvSpPr/>
            <p:nvPr/>
          </p:nvSpPr>
          <p:spPr bwMode="gray">
            <a:xfrm>
              <a:off x="4382180" y="3061155"/>
              <a:ext cx="119291" cy="129443"/>
            </a:xfrm>
            <a:prstGeom prst="pie">
              <a:avLst>
                <a:gd name="adj1" fmla="val 5399995"/>
                <a:gd name="adj2" fmla="val 16200000"/>
              </a:avLst>
            </a:prstGeom>
            <a:solidFill>
              <a:schemeClr val="accent4">
                <a:lumMod val="75000"/>
              </a:schemeClr>
            </a:solidFill>
            <a:ln w="6350" algn="ctr">
              <a:no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endParaRPr lang="en-GB" sz="2000" kern="0" dirty="0" err="1">
                <a:ea typeface="Arial Unicode MS" pitchFamily="34" charset="-128"/>
                <a:cs typeface="Arial Unicode MS" pitchFamily="34" charset="-128"/>
              </a:endParaRPr>
            </a:p>
          </p:txBody>
        </p:sp>
        <p:cxnSp>
          <p:nvCxnSpPr>
            <p:cNvPr id="16" name="Straight Connector 15"/>
            <p:cNvCxnSpPr/>
            <p:nvPr/>
          </p:nvCxnSpPr>
          <p:spPr>
            <a:xfrm flipV="1">
              <a:off x="4441826" y="3190600"/>
              <a:ext cx="1368317" cy="1"/>
            </a:xfrm>
            <a:prstGeom prst="line">
              <a:avLst/>
            </a:prstGeom>
            <a:ln w="635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grpSp>
      <p:sp>
        <p:nvSpPr>
          <p:cNvPr id="17" name="Rounded Rectangle 16"/>
          <p:cNvSpPr/>
          <p:nvPr/>
        </p:nvSpPr>
        <p:spPr bwMode="gray">
          <a:xfrm>
            <a:off x="505297" y="2959820"/>
            <a:ext cx="2505319" cy="323502"/>
          </a:xfrm>
          <a:prstGeom prst="roundRect">
            <a:avLst>
              <a:gd name="adj" fmla="val 50000"/>
            </a:avLst>
          </a:prstGeom>
          <a:noFill/>
          <a:ln w="9525" algn="ctr">
            <a:solidFill>
              <a:schemeClr val="accent3">
                <a:lumMod val="75000"/>
              </a:schemeClr>
            </a:solidFill>
            <a:prstDash val="solid"/>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400" kern="0" dirty="0">
                <a:solidFill>
                  <a:schemeClr val="accent3">
                    <a:lumMod val="75000"/>
                  </a:schemeClr>
                </a:solidFill>
                <a:ea typeface="Arial Unicode MS" pitchFamily="34" charset="-128"/>
                <a:cs typeface="Arial Unicode MS" pitchFamily="34" charset="-128"/>
              </a:rPr>
              <a:t>Search enablement</a:t>
            </a:r>
          </a:p>
        </p:txBody>
      </p:sp>
      <p:grpSp>
        <p:nvGrpSpPr>
          <p:cNvPr id="18" name="Group 17"/>
          <p:cNvGrpSpPr/>
          <p:nvPr/>
        </p:nvGrpSpPr>
        <p:grpSpPr>
          <a:xfrm>
            <a:off x="3753803" y="2564699"/>
            <a:ext cx="1679243" cy="129383"/>
            <a:chOff x="4382180" y="3061155"/>
            <a:chExt cx="1680022" cy="129443"/>
          </a:xfrm>
        </p:grpSpPr>
        <p:sp>
          <p:nvSpPr>
            <p:cNvPr id="19" name="Pie 18"/>
            <p:cNvSpPr/>
            <p:nvPr/>
          </p:nvSpPr>
          <p:spPr bwMode="gray">
            <a:xfrm>
              <a:off x="4382180" y="3061155"/>
              <a:ext cx="119291" cy="129443"/>
            </a:xfrm>
            <a:prstGeom prst="pie">
              <a:avLst>
                <a:gd name="adj1" fmla="val 5399995"/>
                <a:gd name="adj2" fmla="val 16200000"/>
              </a:avLst>
            </a:prstGeom>
            <a:solidFill>
              <a:schemeClr val="accent3">
                <a:lumMod val="75000"/>
              </a:schemeClr>
            </a:solidFill>
            <a:ln w="6350" algn="ctr">
              <a:no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endParaRPr lang="en-GB" sz="2000" kern="0" dirty="0" err="1">
                <a:ea typeface="Arial Unicode MS" pitchFamily="34" charset="-128"/>
                <a:cs typeface="Arial Unicode MS" pitchFamily="34" charset="-128"/>
              </a:endParaRPr>
            </a:p>
          </p:txBody>
        </p:sp>
        <p:cxnSp>
          <p:nvCxnSpPr>
            <p:cNvPr id="20" name="Straight Connector 19"/>
            <p:cNvCxnSpPr/>
            <p:nvPr/>
          </p:nvCxnSpPr>
          <p:spPr>
            <a:xfrm flipV="1">
              <a:off x="4441826" y="3181170"/>
              <a:ext cx="1620376" cy="1"/>
            </a:xfrm>
            <a:prstGeom prst="line">
              <a:avLst/>
            </a:prstGeom>
            <a:ln w="635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grpSp>
      <p:sp>
        <p:nvSpPr>
          <p:cNvPr id="21" name="Rounded Rectangle 20"/>
          <p:cNvSpPr/>
          <p:nvPr/>
        </p:nvSpPr>
        <p:spPr bwMode="gray">
          <a:xfrm>
            <a:off x="505297" y="2351595"/>
            <a:ext cx="2505319" cy="323502"/>
          </a:xfrm>
          <a:prstGeom prst="roundRect">
            <a:avLst>
              <a:gd name="adj" fmla="val 50000"/>
            </a:avLst>
          </a:prstGeom>
          <a:noFill/>
          <a:ln w="9525" algn="ctr">
            <a:solidFill>
              <a:schemeClr val="accent1"/>
            </a:solidFill>
            <a:prstDash val="solid"/>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400" kern="0" dirty="0">
                <a:solidFill>
                  <a:schemeClr val="accent1"/>
                </a:solidFill>
                <a:ea typeface="Arial Unicode MS" pitchFamily="34" charset="-128"/>
                <a:cs typeface="Arial Unicode MS" pitchFamily="34" charset="-128"/>
              </a:rPr>
              <a:t>UI semantic</a:t>
            </a:r>
          </a:p>
        </p:txBody>
      </p:sp>
      <p:grpSp>
        <p:nvGrpSpPr>
          <p:cNvPr id="22" name="Group 21"/>
          <p:cNvGrpSpPr/>
          <p:nvPr/>
        </p:nvGrpSpPr>
        <p:grpSpPr>
          <a:xfrm>
            <a:off x="3753804" y="2313861"/>
            <a:ext cx="2075137" cy="129383"/>
            <a:chOff x="4382180" y="3061155"/>
            <a:chExt cx="2076092" cy="129443"/>
          </a:xfrm>
        </p:grpSpPr>
        <p:sp>
          <p:nvSpPr>
            <p:cNvPr id="23" name="Pie 22"/>
            <p:cNvSpPr/>
            <p:nvPr/>
          </p:nvSpPr>
          <p:spPr bwMode="gray">
            <a:xfrm>
              <a:off x="4382180" y="3061155"/>
              <a:ext cx="119291" cy="129443"/>
            </a:xfrm>
            <a:prstGeom prst="pie">
              <a:avLst>
                <a:gd name="adj1" fmla="val 5399995"/>
                <a:gd name="adj2" fmla="val 16200000"/>
              </a:avLst>
            </a:prstGeom>
            <a:solidFill>
              <a:schemeClr val="accent1"/>
            </a:solidFill>
            <a:ln w="6350" algn="ctr">
              <a:no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endParaRPr lang="en-GB" sz="2000" kern="0" dirty="0" err="1">
                <a:ea typeface="Arial Unicode MS" pitchFamily="34" charset="-128"/>
                <a:cs typeface="Arial Unicode MS" pitchFamily="34" charset="-128"/>
              </a:endParaRPr>
            </a:p>
          </p:txBody>
        </p:sp>
        <p:cxnSp>
          <p:nvCxnSpPr>
            <p:cNvPr id="24" name="Straight Connector 23"/>
            <p:cNvCxnSpPr>
              <a:stCxn id="23" idx="1"/>
            </p:cNvCxnSpPr>
            <p:nvPr/>
          </p:nvCxnSpPr>
          <p:spPr>
            <a:xfrm>
              <a:off x="4441810" y="3190598"/>
              <a:ext cx="2016462" cy="0"/>
            </a:xfrm>
            <a:prstGeom prst="line">
              <a:avLst/>
            </a:prstGeom>
            <a:ln w="6350">
              <a:solidFill>
                <a:schemeClr val="accent5"/>
              </a:solidFill>
            </a:ln>
          </p:spPr>
          <p:style>
            <a:lnRef idx="1">
              <a:schemeClr val="accent1"/>
            </a:lnRef>
            <a:fillRef idx="0">
              <a:schemeClr val="accent1"/>
            </a:fillRef>
            <a:effectRef idx="0">
              <a:schemeClr val="accent1"/>
            </a:effectRef>
            <a:fontRef idx="minor">
              <a:schemeClr val="tx1"/>
            </a:fontRef>
          </p:style>
        </p:cxnSp>
      </p:grpSp>
      <p:sp>
        <p:nvSpPr>
          <p:cNvPr id="25" name="Rounded Rectangle 24"/>
          <p:cNvSpPr/>
          <p:nvPr/>
        </p:nvSpPr>
        <p:spPr bwMode="gray">
          <a:xfrm>
            <a:off x="505297" y="3568045"/>
            <a:ext cx="2505319" cy="323502"/>
          </a:xfrm>
          <a:prstGeom prst="roundRect">
            <a:avLst>
              <a:gd name="adj" fmla="val 50000"/>
            </a:avLst>
          </a:prstGeom>
          <a:noFill/>
          <a:ln w="9525" algn="ctr">
            <a:solidFill>
              <a:schemeClr val="accent5"/>
            </a:solidFill>
            <a:prstDash val="solid"/>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400" kern="0" dirty="0">
                <a:solidFill>
                  <a:schemeClr val="accent5"/>
                </a:solidFill>
                <a:ea typeface="Arial Unicode MS" pitchFamily="34" charset="-128"/>
                <a:cs typeface="Arial Unicode MS" pitchFamily="34" charset="-128"/>
              </a:rPr>
              <a:t>Transactional enablement</a:t>
            </a:r>
          </a:p>
        </p:txBody>
      </p:sp>
      <p:grpSp>
        <p:nvGrpSpPr>
          <p:cNvPr id="26" name="Group 25"/>
          <p:cNvGrpSpPr/>
          <p:nvPr/>
        </p:nvGrpSpPr>
        <p:grpSpPr>
          <a:xfrm>
            <a:off x="3753804" y="2799064"/>
            <a:ext cx="1031392" cy="129383"/>
            <a:chOff x="4382180" y="3061166"/>
            <a:chExt cx="1031875" cy="129443"/>
          </a:xfrm>
        </p:grpSpPr>
        <p:sp>
          <p:nvSpPr>
            <p:cNvPr id="27" name="Pie 26"/>
            <p:cNvSpPr/>
            <p:nvPr/>
          </p:nvSpPr>
          <p:spPr bwMode="gray">
            <a:xfrm>
              <a:off x="4382180" y="3061166"/>
              <a:ext cx="119291" cy="129443"/>
            </a:xfrm>
            <a:prstGeom prst="pie">
              <a:avLst>
                <a:gd name="adj1" fmla="val 5399995"/>
                <a:gd name="adj2" fmla="val 16200000"/>
              </a:avLst>
            </a:prstGeom>
            <a:solidFill>
              <a:schemeClr val="accent5"/>
            </a:solidFill>
            <a:ln w="6350" algn="ctr">
              <a:no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endParaRPr lang="en-GB" sz="2000" kern="0" dirty="0" err="1">
                <a:ea typeface="Arial Unicode MS" pitchFamily="34" charset="-128"/>
                <a:cs typeface="Arial Unicode MS" pitchFamily="34" charset="-128"/>
              </a:endParaRPr>
            </a:p>
          </p:txBody>
        </p:sp>
        <p:cxnSp>
          <p:nvCxnSpPr>
            <p:cNvPr id="28" name="Straight Connector 27"/>
            <p:cNvCxnSpPr/>
            <p:nvPr/>
          </p:nvCxnSpPr>
          <p:spPr>
            <a:xfrm flipV="1">
              <a:off x="4441826" y="3190602"/>
              <a:ext cx="972229" cy="1"/>
            </a:xfrm>
            <a:prstGeom prst="line">
              <a:avLst/>
            </a:prstGeom>
            <a:ln w="6350">
              <a:solidFill>
                <a:schemeClr val="accent5"/>
              </a:solidFill>
            </a:ln>
          </p:spPr>
          <p:style>
            <a:lnRef idx="1">
              <a:schemeClr val="accent1"/>
            </a:lnRef>
            <a:fillRef idx="0">
              <a:schemeClr val="accent1"/>
            </a:fillRef>
            <a:effectRef idx="0">
              <a:schemeClr val="accent1"/>
            </a:effectRef>
            <a:fontRef idx="minor">
              <a:schemeClr val="tx1"/>
            </a:fontRef>
          </p:style>
        </p:cxnSp>
      </p:grpSp>
      <p:cxnSp>
        <p:nvCxnSpPr>
          <p:cNvPr id="29" name="Elbow Connector 28"/>
          <p:cNvCxnSpPr>
            <a:endCxn id="35" idx="0"/>
          </p:cNvCxnSpPr>
          <p:nvPr/>
        </p:nvCxnSpPr>
        <p:spPr>
          <a:xfrm>
            <a:off x="5949986" y="2378550"/>
            <a:ext cx="3355198" cy="904771"/>
          </a:xfrm>
          <a:prstGeom prst="bentConnector2">
            <a:avLst/>
          </a:prstGeom>
          <a:ln w="15875">
            <a:solidFill>
              <a:schemeClr val="accent3"/>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0" name="Elbow Connector 29"/>
          <p:cNvCxnSpPr>
            <a:stCxn id="9" idx="3"/>
            <a:endCxn id="11" idx="2"/>
          </p:cNvCxnSpPr>
          <p:nvPr/>
        </p:nvCxnSpPr>
        <p:spPr>
          <a:xfrm>
            <a:off x="3010615" y="1905121"/>
            <a:ext cx="743188" cy="105399"/>
          </a:xfrm>
          <a:prstGeom prst="bentConnector3">
            <a:avLst>
              <a:gd name="adj1" fmla="val 24373"/>
            </a:avLst>
          </a:prstGeom>
          <a:ln w="6350">
            <a:solidFill>
              <a:schemeClr val="accent6">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1" name="Elbow Connector 30"/>
          <p:cNvCxnSpPr>
            <a:stCxn id="21" idx="3"/>
            <a:endCxn id="23" idx="2"/>
          </p:cNvCxnSpPr>
          <p:nvPr/>
        </p:nvCxnSpPr>
        <p:spPr>
          <a:xfrm flipV="1">
            <a:off x="3010615" y="2378553"/>
            <a:ext cx="743188" cy="134794"/>
          </a:xfrm>
          <a:prstGeom prst="bentConnector3">
            <a:avLst>
              <a:gd name="adj1" fmla="val 21810"/>
            </a:avLst>
          </a:prstGeom>
          <a:ln w="6350">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2" name="Elbow Connector 31"/>
          <p:cNvCxnSpPr>
            <a:stCxn id="17" idx="3"/>
            <a:endCxn id="19" idx="2"/>
          </p:cNvCxnSpPr>
          <p:nvPr/>
        </p:nvCxnSpPr>
        <p:spPr>
          <a:xfrm flipV="1">
            <a:off x="3010615" y="2629391"/>
            <a:ext cx="743188" cy="492181"/>
          </a:xfrm>
          <a:prstGeom prst="bentConnector3">
            <a:avLst>
              <a:gd name="adj1" fmla="val 39749"/>
            </a:avLst>
          </a:prstGeom>
          <a:ln w="6350">
            <a:solidFill>
              <a:schemeClr val="accent3">
                <a:lumMod val="7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Elbow Connector 32"/>
          <p:cNvCxnSpPr/>
          <p:nvPr/>
        </p:nvCxnSpPr>
        <p:spPr>
          <a:xfrm flipV="1">
            <a:off x="3010615" y="2850301"/>
            <a:ext cx="743188" cy="866041"/>
          </a:xfrm>
          <a:prstGeom prst="bentConnector3">
            <a:avLst>
              <a:gd name="adj1" fmla="val 64522"/>
            </a:avLst>
          </a:prstGeom>
          <a:ln w="6350">
            <a:solidFill>
              <a:schemeClr val="accent5"/>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flipV="1">
            <a:off x="3010615" y="4313220"/>
            <a:ext cx="743188" cy="9305"/>
          </a:xfrm>
          <a:prstGeom prst="line">
            <a:avLst/>
          </a:prstGeom>
          <a:ln w="6350">
            <a:solidFill>
              <a:schemeClr val="accent4">
                <a:lumMod val="7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35" name="Picture 3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81599" y="3283322"/>
            <a:ext cx="4247167" cy="3375752"/>
          </a:xfrm>
          <a:prstGeom prst="rect">
            <a:avLst/>
          </a:prstGeom>
          <a:ln w="19050">
            <a:solidFill>
              <a:schemeClr val="bg1">
                <a:lumMod val="50000"/>
              </a:schemeClr>
            </a:solidFill>
          </a:ln>
        </p:spPr>
      </p:pic>
    </p:spTree>
    <p:extLst>
      <p:ext uri="{BB962C8B-B14F-4D97-AF65-F5344CB8AC3E}">
        <p14:creationId xmlns:p14="http://schemas.microsoft.com/office/powerpoint/2010/main" val="2596444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Top 10 Colleague illustrations - Free &amp; Premium vectors &amp; imag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92036" y="950005"/>
            <a:ext cx="8031019" cy="535401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6" name="Rectangle 35"/>
          <p:cNvSpPr/>
          <p:nvPr/>
        </p:nvSpPr>
        <p:spPr>
          <a:xfrm>
            <a:off x="356388" y="950005"/>
            <a:ext cx="11835612" cy="400110"/>
          </a:xfrm>
          <a:prstGeom prst="rect">
            <a:avLst/>
          </a:prstGeom>
        </p:spPr>
        <p:txBody>
          <a:bodyPr wrap="square">
            <a:spAutoFit/>
          </a:bodyPr>
          <a:lstStyle/>
          <a:p>
            <a:r>
              <a:rPr lang="en-US" sz="2000" dirty="0">
                <a:solidFill>
                  <a:srgbClr val="3C3C3C"/>
                </a:solidFill>
                <a:hlinkClick r:id="rId4"/>
              </a:rPr>
              <a:t>CDS BOPF Scenario</a:t>
            </a:r>
            <a:endParaRPr lang="en-US" sz="2000" dirty="0">
              <a:solidFill>
                <a:srgbClr val="3C3C3C"/>
              </a:solidFill>
            </a:endParaRPr>
          </a:p>
        </p:txBody>
      </p:sp>
    </p:spTree>
    <p:extLst>
      <p:ext uri="{BB962C8B-B14F-4D97-AF65-F5344CB8AC3E}">
        <p14:creationId xmlns:p14="http://schemas.microsoft.com/office/powerpoint/2010/main" val="31287352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4"/>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2415" y="-28916"/>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4157978" y="3378839"/>
            <a:ext cx="4427815"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a:t>
            </a:r>
            <a:r>
              <a:rPr lang="en-IN" sz="4800" b="1" spc="100" noProof="0" dirty="0">
                <a:solidFill>
                  <a:srgbClr val="FFFFFF"/>
                </a:solidFill>
                <a:latin typeface="Arial" panose="020B0604020202020204" pitchFamily="34" charset="0"/>
                <a:cs typeface="Arial" panose="020B0604020202020204" pitchFamily="34" charset="0"/>
              </a:rPr>
              <a:t>15</a:t>
            </a:r>
            <a:endPar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26087634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028"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39706"/>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Tree>
    <p:extLst>
      <p:ext uri="{BB962C8B-B14F-4D97-AF65-F5344CB8AC3E}">
        <p14:creationId xmlns:p14="http://schemas.microsoft.com/office/powerpoint/2010/main" val="13081182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4608278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Business Plan Schedule. Time Management. Timeline, Agenda, Deadline. Flat  Cartoon Miniature Illustration Vector Graphic Stock Illustration -  Illustration of schedule, miniature: 136661028"/>
          <p:cNvPicPr>
            <a:picLocks noChangeAspect="1" noChangeArrowheads="1"/>
          </p:cNvPicPr>
          <p:nvPr/>
        </p:nvPicPr>
        <p:blipFill rotWithShape="1">
          <a:blip r:embed="rId2">
            <a:extLst>
              <a:ext uri="{28A0092B-C50C-407E-A947-70E740481C1C}">
                <a14:useLocalDpi xmlns:a14="http://schemas.microsoft.com/office/drawing/2010/main" val="0"/>
              </a:ext>
            </a:extLst>
          </a:blip>
          <a:srcRect r="8842"/>
          <a:stretch/>
        </p:blipFill>
        <p:spPr bwMode="auto">
          <a:xfrm>
            <a:off x="6016487" y="1017158"/>
            <a:ext cx="5556992" cy="431292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i="0" u="none" strike="noStrike" kern="1200" cap="none" spc="0" normalizeH="0" baseline="0" noProof="0" dirty="0">
                <a:ln>
                  <a:noFill/>
                </a:ln>
                <a:solidFill>
                  <a:prstClr val="black"/>
                </a:solidFill>
                <a:effectLst/>
                <a:uLnTx/>
                <a:uFillTx/>
                <a:latin typeface="Cooper Black" panose="0208090404030B020404" pitchFamily="18" charset="0"/>
              </a:rPr>
              <a:t>Agenda – Day </a:t>
            </a:r>
            <a:r>
              <a:rPr lang="en-US" sz="3600" noProof="0" dirty="0">
                <a:solidFill>
                  <a:prstClr val="black"/>
                </a:solidFill>
                <a:latin typeface="Cooper Black" panose="0208090404030B020404" pitchFamily="18" charset="0"/>
              </a:rPr>
              <a:t>15</a:t>
            </a:r>
            <a:endParaRPr kumimoji="0" lang="en-US" sz="3600" i="0" u="none" strike="noStrike" kern="1200" cap="none" spc="0" normalizeH="0" baseline="0" noProof="0" dirty="0">
              <a:ln>
                <a:noFill/>
              </a:ln>
              <a:solidFill>
                <a:prstClr val="black"/>
              </a:solidFill>
              <a:effectLst/>
              <a:uLnTx/>
              <a:uFillTx/>
              <a:latin typeface="Cooper Black" panose="0208090404030B020404" pitchFamily="18" charset="0"/>
            </a:endParaRP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7" name="TextBox 6">
            <a:extLst>
              <a:ext uri="{FF2B5EF4-FFF2-40B4-BE49-F238E27FC236}">
                <a16:creationId xmlns:a16="http://schemas.microsoft.com/office/drawing/2014/main" id="{1E8BD2BC-59B0-4D30-97AE-9B4A2D8F7B41}"/>
              </a:ext>
            </a:extLst>
          </p:cNvPr>
          <p:cNvSpPr txBox="1"/>
          <p:nvPr/>
        </p:nvSpPr>
        <p:spPr>
          <a:xfrm>
            <a:off x="967606" y="1172614"/>
            <a:ext cx="4940162" cy="923330"/>
          </a:xfrm>
          <a:prstGeom prst="rect">
            <a:avLst/>
          </a:prstGeom>
          <a:noFill/>
        </p:spPr>
        <p:txBody>
          <a:bodyPr wrap="square" rtlCol="0">
            <a:spAutoFit/>
          </a:bodyPr>
          <a:lstStyle/>
          <a:p>
            <a:pPr marL="285750" indent="-285750">
              <a:buFont typeface="Arial" panose="020B0604020202020204" pitchFamily="34" charset="0"/>
              <a:buChar char="•"/>
            </a:pPr>
            <a:r>
              <a:rPr lang="en-US" dirty="0"/>
              <a:t>Understanding CDS Security</a:t>
            </a:r>
          </a:p>
          <a:p>
            <a:pPr marL="285750" lvl="0" indent="-285750">
              <a:buFont typeface="Arial" panose="020B0604020202020204" pitchFamily="34" charset="0"/>
              <a:buChar char="•"/>
            </a:pPr>
            <a:r>
              <a:rPr lang="en-US" dirty="0"/>
              <a:t>Describing CDS Table Functions</a:t>
            </a:r>
          </a:p>
          <a:p>
            <a:pPr marL="285750" lvl="0" indent="-285750">
              <a:buFont typeface="Arial" panose="020B0604020202020204" pitchFamily="34" charset="0"/>
              <a:buChar char="•"/>
            </a:pPr>
            <a:r>
              <a:rPr lang="en-US" dirty="0"/>
              <a:t>Understanding Why we use CDS Table Function</a:t>
            </a:r>
          </a:p>
        </p:txBody>
      </p:sp>
      <p:sp>
        <p:nvSpPr>
          <p:cNvPr id="8" name="TextBox 7">
            <a:extLst>
              <a:ext uri="{FF2B5EF4-FFF2-40B4-BE49-F238E27FC236}">
                <a16:creationId xmlns:a16="http://schemas.microsoft.com/office/drawing/2014/main" id="{2181DA40-EB87-4A9E-A378-F475AFDB183C}"/>
              </a:ext>
            </a:extLst>
          </p:cNvPr>
          <p:cNvSpPr txBox="1"/>
          <p:nvPr/>
        </p:nvSpPr>
        <p:spPr>
          <a:xfrm>
            <a:off x="261764" y="2368837"/>
            <a:ext cx="2238375" cy="381000"/>
          </a:xfrm>
          <a:prstGeom prst="rect">
            <a:avLst/>
          </a:prstGeom>
          <a:noFill/>
        </p:spPr>
        <p:txBody>
          <a:bodyPr wrap="square" rtlCol="0">
            <a:spAutoFit/>
          </a:bodyPr>
          <a:lstStyle/>
          <a:p>
            <a:r>
              <a:rPr lang="en-US" dirty="0"/>
              <a:t>--Break--</a:t>
            </a:r>
          </a:p>
        </p:txBody>
      </p:sp>
      <p:sp>
        <p:nvSpPr>
          <p:cNvPr id="9" name="TextBox 8">
            <a:extLst>
              <a:ext uri="{FF2B5EF4-FFF2-40B4-BE49-F238E27FC236}">
                <a16:creationId xmlns:a16="http://schemas.microsoft.com/office/drawing/2014/main" id="{035F5030-D26D-459D-8F5D-DFF4BC98E02A}"/>
              </a:ext>
            </a:extLst>
          </p:cNvPr>
          <p:cNvSpPr txBox="1"/>
          <p:nvPr/>
        </p:nvSpPr>
        <p:spPr>
          <a:xfrm>
            <a:off x="967606" y="2964895"/>
            <a:ext cx="4807640" cy="1200329"/>
          </a:xfrm>
          <a:prstGeom prst="rect">
            <a:avLst/>
          </a:prstGeom>
          <a:noFill/>
        </p:spPr>
        <p:txBody>
          <a:bodyPr wrap="square" rtlCol="0">
            <a:spAutoFit/>
          </a:bodyPr>
          <a:lstStyle/>
          <a:p>
            <a:pPr marL="285750" lvl="0" indent="-285750">
              <a:buFont typeface="Arial" panose="020B0604020202020204" pitchFamily="34" charset="0"/>
              <a:buChar char="•"/>
            </a:pPr>
            <a:r>
              <a:rPr lang="en-US" dirty="0"/>
              <a:t>CDS-BOPF Integration</a:t>
            </a:r>
          </a:p>
          <a:p>
            <a:pPr marL="285750" lvl="0" indent="-285750">
              <a:buFont typeface="Arial" panose="020B0604020202020204" pitchFamily="34" charset="0"/>
              <a:buChar char="•"/>
            </a:pPr>
            <a:r>
              <a:rPr lang="en-US" dirty="0"/>
              <a:t>Describing Validation in ( Business Object ) BO </a:t>
            </a:r>
          </a:p>
          <a:p>
            <a:pPr marL="285750" lvl="0" indent="-285750">
              <a:buFont typeface="Arial" panose="020B0604020202020204" pitchFamily="34" charset="0"/>
              <a:buChar char="•"/>
            </a:pPr>
            <a:r>
              <a:rPr lang="en-US" dirty="0"/>
              <a:t>Implementation of  Smart filter UX Application</a:t>
            </a:r>
          </a:p>
          <a:p>
            <a:pPr marL="285750" lvl="0" indent="-285750">
              <a:buFont typeface="Arial" panose="020B0604020202020204" pitchFamily="34" charset="0"/>
              <a:buChar char="•"/>
            </a:pPr>
            <a:r>
              <a:rPr lang="en-US" dirty="0"/>
              <a:t>Transactional  UX App with CDS and  BOPF</a:t>
            </a:r>
          </a:p>
        </p:txBody>
      </p:sp>
    </p:spTree>
    <p:extLst>
      <p:ext uri="{BB962C8B-B14F-4D97-AF65-F5344CB8AC3E}">
        <p14:creationId xmlns:p14="http://schemas.microsoft.com/office/powerpoint/2010/main" val="41866416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34783664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r>
              <a:rPr lang="en-US" sz="3600" dirty="0">
                <a:latin typeface="Cooper Black" panose="0208090404030B020404" pitchFamily="18" charset="0"/>
              </a:rPr>
              <a:t>CDS Data Control Language ( DCL )</a:t>
            </a:r>
            <a:endParaRPr lang="en-US" sz="3600" i="0" dirty="0">
              <a:effectLst/>
              <a:latin typeface="Cooper Black" panose="0208090404030B020404" pitchFamily="18" charset="0"/>
            </a:endParaRP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Rechteck 29"/>
          <p:cNvSpPr/>
          <p:nvPr/>
        </p:nvSpPr>
        <p:spPr>
          <a:xfrm>
            <a:off x="5648215" y="1487940"/>
            <a:ext cx="2853751" cy="4738188"/>
          </a:xfrm>
          <a:prstGeom prst="rect">
            <a:avLst/>
          </a:prstGeom>
          <a:noFill/>
          <a:ln w="19050" cmpd="sng">
            <a:solidFill>
              <a:schemeClr val="tx1">
                <a:lumMod val="50000"/>
                <a:lumOff val="50000"/>
              </a:schemeClr>
            </a:solidFill>
            <a:prstDash val="solid"/>
          </a:ln>
          <a:effectLst/>
        </p:spPr>
        <p:style>
          <a:lnRef idx="1">
            <a:schemeClr val="accent1"/>
          </a:lnRef>
          <a:fillRef idx="3">
            <a:schemeClr val="accent1"/>
          </a:fillRef>
          <a:effectRef idx="2">
            <a:schemeClr val="accent1"/>
          </a:effectRef>
          <a:fontRef idx="minor">
            <a:schemeClr val="lt1"/>
          </a:fontRef>
        </p:style>
        <p:txBody>
          <a:bodyPr vert="horz" lIns="85710" tIns="85710" rIns="85710" bIns="171421" rtlCol="0" anchor="t"/>
          <a:lstStyle/>
          <a:p>
            <a:pPr algn="ctr"/>
            <a:r>
              <a:rPr lang="en-US" sz="1400" dirty="0">
                <a:solidFill>
                  <a:schemeClr val="tx1">
                    <a:lumMod val="65000"/>
                    <a:lumOff val="35000"/>
                  </a:schemeClr>
                </a:solidFill>
              </a:rPr>
              <a:t>Classical approach</a:t>
            </a:r>
          </a:p>
        </p:txBody>
      </p:sp>
      <p:sp>
        <p:nvSpPr>
          <p:cNvPr id="9" name="Rechteck 29"/>
          <p:cNvSpPr/>
          <p:nvPr/>
        </p:nvSpPr>
        <p:spPr>
          <a:xfrm>
            <a:off x="9004034" y="1487946"/>
            <a:ext cx="2853751" cy="4738188"/>
          </a:xfrm>
          <a:prstGeom prst="rect">
            <a:avLst/>
          </a:prstGeom>
          <a:noFill/>
          <a:ln w="19050" cmpd="sng">
            <a:solidFill>
              <a:schemeClr val="tx1">
                <a:lumMod val="50000"/>
                <a:lumOff val="50000"/>
              </a:schemeClr>
            </a:solidFill>
            <a:prstDash val="solid"/>
          </a:ln>
          <a:effectLst/>
        </p:spPr>
        <p:style>
          <a:lnRef idx="1">
            <a:schemeClr val="accent1"/>
          </a:lnRef>
          <a:fillRef idx="3">
            <a:schemeClr val="accent1"/>
          </a:fillRef>
          <a:effectRef idx="2">
            <a:schemeClr val="accent1"/>
          </a:effectRef>
          <a:fontRef idx="minor">
            <a:schemeClr val="lt1"/>
          </a:fontRef>
        </p:style>
        <p:txBody>
          <a:bodyPr vert="horz" lIns="85710" tIns="85710" rIns="85710" bIns="171421" rtlCol="0" anchor="t"/>
          <a:lstStyle/>
          <a:p>
            <a:pPr algn="ctr"/>
            <a:r>
              <a:rPr lang="en-US" sz="1400" dirty="0">
                <a:solidFill>
                  <a:schemeClr val="tx1">
                    <a:lumMod val="65000"/>
                    <a:lumOff val="35000"/>
                  </a:schemeClr>
                </a:solidFill>
              </a:rPr>
              <a:t>DCL approach</a:t>
            </a:r>
          </a:p>
        </p:txBody>
      </p:sp>
      <p:sp>
        <p:nvSpPr>
          <p:cNvPr id="10" name="Rounded Rectangle 9"/>
          <p:cNvSpPr/>
          <p:nvPr/>
        </p:nvSpPr>
        <p:spPr bwMode="gray">
          <a:xfrm>
            <a:off x="5743906" y="2096788"/>
            <a:ext cx="836714" cy="581052"/>
          </a:xfrm>
          <a:prstGeom prst="roundRect">
            <a:avLst/>
          </a:prstGeom>
          <a:ln>
            <a:headEnd/>
            <a:tailEnd/>
          </a:ln>
        </p:spPr>
        <p:style>
          <a:lnRef idx="2">
            <a:schemeClr val="accent3"/>
          </a:lnRef>
          <a:fillRef idx="1">
            <a:schemeClr val="lt1"/>
          </a:fillRef>
          <a:effectRef idx="0">
            <a:schemeClr val="accent3"/>
          </a:effectRef>
          <a:fontRef idx="minor">
            <a:schemeClr val="dk1"/>
          </a:fontRef>
        </p:style>
        <p:txBody>
          <a:bodyPr lIns="89979" tIns="71983" rIns="89979" bIns="71983" rtlCol="0" anchor="ctr"/>
          <a:lstStyle/>
          <a:p>
            <a:pPr algn="ctr" defTabSz="914217" fontAlgn="base">
              <a:spcBef>
                <a:spcPct val="50000"/>
              </a:spcBef>
              <a:spcAft>
                <a:spcPct val="0"/>
              </a:spcAft>
              <a:buClr>
                <a:srgbClr val="F0AB00"/>
              </a:buClr>
              <a:buSzPct val="80000"/>
            </a:pPr>
            <a:r>
              <a:rPr lang="de-DE" sz="1200" kern="0" dirty="0">
                <a:ea typeface="Arial Unicode MS" pitchFamily="34" charset="-128"/>
                <a:cs typeface="Arial Unicode MS" pitchFamily="34" charset="-128"/>
              </a:rPr>
              <a:t>PFCG</a:t>
            </a:r>
          </a:p>
        </p:txBody>
      </p:sp>
      <p:sp>
        <p:nvSpPr>
          <p:cNvPr id="11" name="Rectangle 10"/>
          <p:cNvSpPr/>
          <p:nvPr/>
        </p:nvSpPr>
        <p:spPr bwMode="gray">
          <a:xfrm>
            <a:off x="6789798" y="4444240"/>
            <a:ext cx="1504348" cy="816249"/>
          </a:xfrm>
          <a:prstGeom prst="rect">
            <a:avLst/>
          </a:prstGeom>
          <a:ln>
            <a:headEnd/>
            <a:tailEnd/>
          </a:ln>
        </p:spPr>
        <p:style>
          <a:lnRef idx="2">
            <a:schemeClr val="accent6"/>
          </a:lnRef>
          <a:fillRef idx="1">
            <a:schemeClr val="lt1"/>
          </a:fillRef>
          <a:effectRef idx="0">
            <a:schemeClr val="accent6"/>
          </a:effectRef>
          <a:fontRef idx="minor">
            <a:schemeClr val="dk1"/>
          </a:fontRef>
        </p:style>
        <p:txBody>
          <a:bodyPr lIns="89979" tIns="71983" rIns="89979" bIns="71983" rtlCol="0" anchor="ctr"/>
          <a:lstStyle/>
          <a:p>
            <a:pPr algn="ctr" defTabSz="914217" fontAlgn="base">
              <a:spcBef>
                <a:spcPct val="50000"/>
              </a:spcBef>
              <a:spcAft>
                <a:spcPct val="0"/>
              </a:spcAft>
              <a:buClr>
                <a:srgbClr val="F0AB00"/>
              </a:buClr>
              <a:buSzPct val="80000"/>
            </a:pPr>
            <a:r>
              <a:rPr lang="en-US" sz="1600" kern="0" dirty="0">
                <a:ea typeface="Arial Unicode MS" pitchFamily="34" charset="-128"/>
              </a:rPr>
              <a:t>ABAP Authorization Check</a:t>
            </a:r>
          </a:p>
        </p:txBody>
      </p:sp>
      <p:sp>
        <p:nvSpPr>
          <p:cNvPr id="12" name="Rectangle 11"/>
          <p:cNvSpPr/>
          <p:nvPr/>
        </p:nvSpPr>
        <p:spPr bwMode="gray">
          <a:xfrm>
            <a:off x="6789798" y="5382958"/>
            <a:ext cx="1495241" cy="662400"/>
          </a:xfrm>
          <a:prstGeom prst="rect">
            <a:avLst/>
          </a:prstGeom>
          <a:ln>
            <a:headEnd/>
            <a:tailEnd/>
          </a:ln>
        </p:spPr>
        <p:style>
          <a:lnRef idx="2">
            <a:schemeClr val="accent5"/>
          </a:lnRef>
          <a:fillRef idx="1">
            <a:schemeClr val="lt1"/>
          </a:fillRef>
          <a:effectRef idx="0">
            <a:schemeClr val="accent5"/>
          </a:effectRef>
          <a:fontRef idx="minor">
            <a:schemeClr val="dk1"/>
          </a:fontRef>
        </p:style>
        <p:txBody>
          <a:bodyPr lIns="89979" tIns="71983" rIns="89979" bIns="71983" rtlCol="0" anchor="ctr"/>
          <a:lstStyle/>
          <a:p>
            <a:pPr algn="ctr" defTabSz="914217" fontAlgn="base">
              <a:spcBef>
                <a:spcPct val="50000"/>
              </a:spcBef>
              <a:spcAft>
                <a:spcPct val="0"/>
              </a:spcAft>
              <a:buClr>
                <a:srgbClr val="F0AB00"/>
              </a:buClr>
              <a:buSzPct val="80000"/>
            </a:pPr>
            <a:r>
              <a:rPr lang="de-DE" sz="1600" kern="0" dirty="0">
                <a:ea typeface="Arial Unicode MS" pitchFamily="34" charset="-128"/>
                <a:cs typeface="Arial Unicode MS" pitchFamily="34" charset="-128"/>
              </a:rPr>
              <a:t>&lt;Code&gt;</a:t>
            </a:r>
          </a:p>
        </p:txBody>
      </p:sp>
      <p:cxnSp>
        <p:nvCxnSpPr>
          <p:cNvPr id="13" name="Straight Connector 12"/>
          <p:cNvCxnSpPr>
            <a:endCxn id="16" idx="0"/>
          </p:cNvCxnSpPr>
          <p:nvPr/>
        </p:nvCxnSpPr>
        <p:spPr>
          <a:xfrm>
            <a:off x="7537418" y="3404154"/>
            <a:ext cx="2" cy="27697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a:cxnSpLocks/>
            <a:endCxn id="11" idx="0"/>
          </p:cNvCxnSpPr>
          <p:nvPr/>
        </p:nvCxnSpPr>
        <p:spPr>
          <a:xfrm>
            <a:off x="7537418" y="4192448"/>
            <a:ext cx="4554" cy="25179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Elbow Connector 14"/>
          <p:cNvCxnSpPr>
            <a:cxnSpLocks/>
            <a:stCxn id="10" idx="2"/>
            <a:endCxn id="11" idx="1"/>
          </p:cNvCxnSpPr>
          <p:nvPr/>
        </p:nvCxnSpPr>
        <p:spPr>
          <a:xfrm rot="16200000" flipH="1">
            <a:off x="5388768" y="3451334"/>
            <a:ext cx="2174525" cy="627535"/>
          </a:xfrm>
          <a:prstGeom prst="bentConnector2">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bwMode="gray">
          <a:xfrm>
            <a:off x="6789799" y="3681125"/>
            <a:ext cx="1495241" cy="503575"/>
          </a:xfrm>
          <a:prstGeom prst="rect">
            <a:avLst/>
          </a:prstGeom>
          <a:ln>
            <a:headEnd/>
            <a:tailEnd/>
          </a:ln>
        </p:spPr>
        <p:style>
          <a:lnRef idx="2">
            <a:schemeClr val="accent6"/>
          </a:lnRef>
          <a:fillRef idx="1">
            <a:schemeClr val="lt1"/>
          </a:fillRef>
          <a:effectRef idx="0">
            <a:schemeClr val="accent6"/>
          </a:effectRef>
          <a:fontRef idx="minor">
            <a:schemeClr val="dk1"/>
          </a:fontRef>
        </p:style>
        <p:txBody>
          <a:bodyPr lIns="89979" tIns="71983" rIns="89979" bIns="71983" rtlCol="0" anchor="ctr"/>
          <a:lstStyle/>
          <a:p>
            <a:pPr algn="ctr" defTabSz="914217" fontAlgn="base">
              <a:spcBef>
                <a:spcPct val="50000"/>
              </a:spcBef>
              <a:spcAft>
                <a:spcPct val="0"/>
              </a:spcAft>
              <a:buClr>
                <a:srgbClr val="F0AB00"/>
              </a:buClr>
              <a:buSzPct val="80000"/>
            </a:pPr>
            <a:r>
              <a:rPr lang="de-DE" sz="1600" kern="0" dirty="0">
                <a:ea typeface="Arial Unicode MS" pitchFamily="34" charset="-128"/>
                <a:cs typeface="Arial Unicode MS" pitchFamily="34" charset="-128"/>
              </a:rPr>
              <a:t>SQL</a:t>
            </a:r>
          </a:p>
        </p:txBody>
      </p:sp>
      <p:cxnSp>
        <p:nvCxnSpPr>
          <p:cNvPr id="17" name="Straight Connector 16"/>
          <p:cNvCxnSpPr>
            <a:cxnSpLocks/>
            <a:stCxn id="11" idx="2"/>
          </p:cNvCxnSpPr>
          <p:nvPr/>
        </p:nvCxnSpPr>
        <p:spPr>
          <a:xfrm flipH="1">
            <a:off x="7537420" y="5260489"/>
            <a:ext cx="4552" cy="10568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Rounded Rectangle 17"/>
          <p:cNvSpPr/>
          <p:nvPr/>
        </p:nvSpPr>
        <p:spPr bwMode="gray">
          <a:xfrm>
            <a:off x="9099725" y="2096794"/>
            <a:ext cx="836714" cy="581052"/>
          </a:xfrm>
          <a:prstGeom prst="roundRect">
            <a:avLst/>
          </a:prstGeom>
          <a:ln>
            <a:headEnd/>
            <a:tailEnd/>
          </a:ln>
        </p:spPr>
        <p:style>
          <a:lnRef idx="2">
            <a:schemeClr val="accent3"/>
          </a:lnRef>
          <a:fillRef idx="1">
            <a:schemeClr val="lt1"/>
          </a:fillRef>
          <a:effectRef idx="0">
            <a:schemeClr val="accent3"/>
          </a:effectRef>
          <a:fontRef idx="minor">
            <a:schemeClr val="dk1"/>
          </a:fontRef>
        </p:style>
        <p:txBody>
          <a:bodyPr lIns="89979" tIns="71983" rIns="89979" bIns="71983" rtlCol="0" anchor="ctr"/>
          <a:lstStyle/>
          <a:p>
            <a:pPr algn="ctr" defTabSz="914217" fontAlgn="base">
              <a:spcBef>
                <a:spcPct val="50000"/>
              </a:spcBef>
              <a:spcAft>
                <a:spcPct val="0"/>
              </a:spcAft>
              <a:buClr>
                <a:srgbClr val="F0AB00"/>
              </a:buClr>
              <a:buSzPct val="80000"/>
            </a:pPr>
            <a:r>
              <a:rPr lang="de-DE" sz="1200" kern="0" dirty="0">
                <a:ea typeface="Arial Unicode MS" pitchFamily="34" charset="-128"/>
                <a:cs typeface="Arial Unicode MS" pitchFamily="34" charset="-128"/>
              </a:rPr>
              <a:t>PFCG</a:t>
            </a:r>
          </a:p>
        </p:txBody>
      </p:sp>
      <p:sp>
        <p:nvSpPr>
          <p:cNvPr id="19" name="Rectangle 18"/>
          <p:cNvSpPr/>
          <p:nvPr/>
        </p:nvSpPr>
        <p:spPr bwMode="gray">
          <a:xfrm>
            <a:off x="10145617" y="2096793"/>
            <a:ext cx="1495241" cy="1324798"/>
          </a:xfrm>
          <a:prstGeom prst="rect">
            <a:avLst/>
          </a:prstGeom>
          <a:ln>
            <a:headEnd/>
            <a:tailEnd/>
          </a:ln>
        </p:spPr>
        <p:style>
          <a:lnRef idx="2">
            <a:schemeClr val="accent5"/>
          </a:lnRef>
          <a:fillRef idx="1">
            <a:schemeClr val="lt1"/>
          </a:fillRef>
          <a:effectRef idx="0">
            <a:schemeClr val="accent5"/>
          </a:effectRef>
          <a:fontRef idx="minor">
            <a:schemeClr val="dk1"/>
          </a:fontRef>
        </p:style>
        <p:txBody>
          <a:bodyPr lIns="89979" tIns="71983" rIns="89979" bIns="71983" rtlCol="0" anchor="ctr"/>
          <a:lstStyle/>
          <a:p>
            <a:pPr algn="ctr" defTabSz="914217" fontAlgn="base">
              <a:spcBef>
                <a:spcPct val="50000"/>
              </a:spcBef>
              <a:spcAft>
                <a:spcPct val="0"/>
              </a:spcAft>
              <a:buClr>
                <a:srgbClr val="F0AB00"/>
              </a:buClr>
              <a:buSzPct val="80000"/>
            </a:pPr>
            <a:r>
              <a:rPr lang="de-DE" sz="1600" kern="0" dirty="0">
                <a:ea typeface="Arial Unicode MS" pitchFamily="34" charset="-128"/>
                <a:cs typeface="Arial Unicode MS" pitchFamily="34" charset="-128"/>
              </a:rPr>
              <a:t>&lt;Code&gt;</a:t>
            </a:r>
          </a:p>
        </p:txBody>
      </p:sp>
      <p:sp>
        <p:nvSpPr>
          <p:cNvPr id="20" name="Rectangle 19"/>
          <p:cNvSpPr/>
          <p:nvPr/>
        </p:nvSpPr>
        <p:spPr bwMode="gray">
          <a:xfrm>
            <a:off x="10145617" y="5382963"/>
            <a:ext cx="1495241" cy="662400"/>
          </a:xfrm>
          <a:prstGeom prst="rect">
            <a:avLst/>
          </a:prstGeom>
          <a:ln>
            <a:headEnd/>
            <a:tailEnd/>
          </a:ln>
        </p:spPr>
        <p:style>
          <a:lnRef idx="2">
            <a:schemeClr val="accent5"/>
          </a:lnRef>
          <a:fillRef idx="1">
            <a:schemeClr val="lt1"/>
          </a:fillRef>
          <a:effectRef idx="0">
            <a:schemeClr val="accent5"/>
          </a:effectRef>
          <a:fontRef idx="minor">
            <a:schemeClr val="dk1"/>
          </a:fontRef>
        </p:style>
        <p:txBody>
          <a:bodyPr lIns="89979" tIns="71983" rIns="89979" bIns="71983" rtlCol="0" anchor="ctr"/>
          <a:lstStyle/>
          <a:p>
            <a:pPr algn="ctr" defTabSz="914217" fontAlgn="base">
              <a:spcBef>
                <a:spcPct val="50000"/>
              </a:spcBef>
              <a:spcAft>
                <a:spcPct val="0"/>
              </a:spcAft>
              <a:buClr>
                <a:srgbClr val="F0AB00"/>
              </a:buClr>
              <a:buSzPct val="80000"/>
            </a:pPr>
            <a:r>
              <a:rPr lang="de-DE" sz="1600" kern="0" dirty="0">
                <a:ea typeface="Arial Unicode MS" pitchFamily="34" charset="-128"/>
                <a:cs typeface="Arial Unicode MS" pitchFamily="34" charset="-128"/>
              </a:rPr>
              <a:t>&lt;Code&gt;</a:t>
            </a:r>
          </a:p>
        </p:txBody>
      </p:sp>
      <p:cxnSp>
        <p:nvCxnSpPr>
          <p:cNvPr id="21" name="Straight Connector 20"/>
          <p:cNvCxnSpPr>
            <a:stCxn id="19" idx="2"/>
            <a:endCxn id="23" idx="0"/>
          </p:cNvCxnSpPr>
          <p:nvPr/>
        </p:nvCxnSpPr>
        <p:spPr>
          <a:xfrm flipH="1">
            <a:off x="10893237" y="3421591"/>
            <a:ext cx="1" cy="39899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Elbow Connector 21"/>
          <p:cNvCxnSpPr>
            <a:stCxn id="18" idx="2"/>
          </p:cNvCxnSpPr>
          <p:nvPr/>
        </p:nvCxnSpPr>
        <p:spPr>
          <a:xfrm rot="16200000" flipH="1">
            <a:off x="9134589" y="3061340"/>
            <a:ext cx="1394524" cy="627535"/>
          </a:xfrm>
          <a:prstGeom prst="bentConnector2">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3" name="Rectangle 22"/>
          <p:cNvSpPr/>
          <p:nvPr/>
        </p:nvSpPr>
        <p:spPr bwMode="gray">
          <a:xfrm>
            <a:off x="10145616" y="3820584"/>
            <a:ext cx="1495241" cy="503575"/>
          </a:xfrm>
          <a:prstGeom prst="rect">
            <a:avLst/>
          </a:prstGeom>
          <a:ln>
            <a:headEnd/>
            <a:tailEnd/>
          </a:ln>
        </p:spPr>
        <p:style>
          <a:lnRef idx="2">
            <a:schemeClr val="accent6"/>
          </a:lnRef>
          <a:fillRef idx="1">
            <a:schemeClr val="lt1"/>
          </a:fillRef>
          <a:effectRef idx="0">
            <a:schemeClr val="accent6"/>
          </a:effectRef>
          <a:fontRef idx="minor">
            <a:schemeClr val="dk1"/>
          </a:fontRef>
        </p:style>
        <p:txBody>
          <a:bodyPr lIns="89979" tIns="71983" rIns="89979" bIns="71983" rtlCol="0" anchor="ctr"/>
          <a:lstStyle/>
          <a:p>
            <a:pPr algn="ctr" defTabSz="914217" fontAlgn="base">
              <a:spcBef>
                <a:spcPct val="50000"/>
              </a:spcBef>
              <a:spcAft>
                <a:spcPct val="0"/>
              </a:spcAft>
              <a:buClr>
                <a:srgbClr val="F0AB00"/>
              </a:buClr>
              <a:buSzPct val="80000"/>
            </a:pPr>
            <a:r>
              <a:rPr lang="de-DE" sz="1600" kern="0" dirty="0">
                <a:ea typeface="Arial Unicode MS" pitchFamily="34" charset="-128"/>
                <a:cs typeface="Arial Unicode MS" pitchFamily="34" charset="-128"/>
              </a:rPr>
              <a:t>SQL</a:t>
            </a:r>
          </a:p>
        </p:txBody>
      </p:sp>
      <p:cxnSp>
        <p:nvCxnSpPr>
          <p:cNvPr id="24" name="Straight Connector 23"/>
          <p:cNvCxnSpPr/>
          <p:nvPr/>
        </p:nvCxnSpPr>
        <p:spPr>
          <a:xfrm>
            <a:off x="10893236" y="4324159"/>
            <a:ext cx="2" cy="104202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Rounded Rectangle 24"/>
          <p:cNvSpPr/>
          <p:nvPr/>
        </p:nvSpPr>
        <p:spPr bwMode="gray">
          <a:xfrm>
            <a:off x="9099725" y="2832793"/>
            <a:ext cx="836714" cy="581052"/>
          </a:xfrm>
          <a:prstGeom prst="roundRect">
            <a:avLst/>
          </a:prstGeom>
          <a:ln w="28575">
            <a:solidFill>
              <a:srgbClr val="C00000"/>
            </a:solidFill>
            <a:headEnd/>
            <a:tailEnd/>
          </a:ln>
        </p:spPr>
        <p:style>
          <a:lnRef idx="2">
            <a:schemeClr val="accent2"/>
          </a:lnRef>
          <a:fillRef idx="1">
            <a:schemeClr val="lt1"/>
          </a:fillRef>
          <a:effectRef idx="0">
            <a:schemeClr val="accent2"/>
          </a:effectRef>
          <a:fontRef idx="minor">
            <a:schemeClr val="dk1"/>
          </a:fontRef>
        </p:style>
        <p:txBody>
          <a:bodyPr lIns="89979" tIns="71983" rIns="89979" bIns="71983" rtlCol="0" anchor="ctr"/>
          <a:lstStyle/>
          <a:p>
            <a:pPr algn="ctr" defTabSz="914217" fontAlgn="base">
              <a:spcBef>
                <a:spcPct val="50000"/>
              </a:spcBef>
              <a:spcAft>
                <a:spcPct val="0"/>
              </a:spcAft>
              <a:buClr>
                <a:srgbClr val="F0AB00"/>
              </a:buClr>
              <a:buSzPct val="80000"/>
            </a:pPr>
            <a:r>
              <a:rPr lang="de-DE" sz="1200" kern="0" dirty="0">
                <a:ea typeface="Arial Unicode MS" pitchFamily="34" charset="-128"/>
                <a:cs typeface="Arial Unicode MS" pitchFamily="34" charset="-128"/>
              </a:rPr>
              <a:t>DCL</a:t>
            </a:r>
          </a:p>
        </p:txBody>
      </p:sp>
      <p:sp>
        <p:nvSpPr>
          <p:cNvPr id="26" name="Rounded Rectangle 25"/>
          <p:cNvSpPr/>
          <p:nvPr/>
        </p:nvSpPr>
        <p:spPr bwMode="gray">
          <a:xfrm>
            <a:off x="9102123" y="4628465"/>
            <a:ext cx="836714" cy="581052"/>
          </a:xfrm>
          <a:prstGeom prst="roundRect">
            <a:avLst/>
          </a:prstGeom>
          <a:ln>
            <a:headEnd/>
            <a:tailEnd/>
          </a:ln>
        </p:spPr>
        <p:style>
          <a:lnRef idx="2">
            <a:schemeClr val="accent3"/>
          </a:lnRef>
          <a:fillRef idx="1">
            <a:schemeClr val="lt1"/>
          </a:fillRef>
          <a:effectRef idx="0">
            <a:schemeClr val="accent3"/>
          </a:effectRef>
          <a:fontRef idx="minor">
            <a:schemeClr val="dk1"/>
          </a:fontRef>
        </p:style>
        <p:txBody>
          <a:bodyPr lIns="89979" tIns="71983" rIns="89979" bIns="71983" rtlCol="0" anchor="ctr"/>
          <a:lstStyle/>
          <a:p>
            <a:pPr algn="ctr" defTabSz="914217" fontAlgn="base">
              <a:spcBef>
                <a:spcPct val="50000"/>
              </a:spcBef>
              <a:spcAft>
                <a:spcPct val="0"/>
              </a:spcAft>
              <a:buClr>
                <a:srgbClr val="F0AB00"/>
              </a:buClr>
              <a:buSzPct val="80000"/>
            </a:pPr>
            <a:r>
              <a:rPr lang="de-DE" sz="1200" kern="0" dirty="0">
                <a:ea typeface="Arial Unicode MS" pitchFamily="34" charset="-128"/>
                <a:cs typeface="Arial Unicode MS" pitchFamily="34" charset="-128"/>
              </a:rPr>
              <a:t>CDS View</a:t>
            </a:r>
          </a:p>
        </p:txBody>
      </p:sp>
      <p:cxnSp>
        <p:nvCxnSpPr>
          <p:cNvPr id="27" name="Elbow Connector 26"/>
          <p:cNvCxnSpPr>
            <a:stCxn id="26" idx="0"/>
            <a:endCxn id="23" idx="1"/>
          </p:cNvCxnSpPr>
          <p:nvPr/>
        </p:nvCxnSpPr>
        <p:spPr>
          <a:xfrm rot="5400000" flipH="1" flipV="1">
            <a:off x="9555001" y="4037851"/>
            <a:ext cx="556093" cy="625136"/>
          </a:xfrm>
          <a:prstGeom prst="bentConnector2">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8" name="Oval 27"/>
          <p:cNvSpPr/>
          <p:nvPr/>
        </p:nvSpPr>
        <p:spPr bwMode="gray">
          <a:xfrm>
            <a:off x="9369378" y="3888866"/>
            <a:ext cx="349898" cy="349898"/>
          </a:xfrm>
          <a:prstGeom prst="ellipse">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defTabSz="914217" fontAlgn="base">
              <a:spcBef>
                <a:spcPct val="50000"/>
              </a:spcBef>
              <a:spcAft>
                <a:spcPct val="0"/>
              </a:spcAft>
              <a:buClr>
                <a:srgbClr val="F0AB00"/>
              </a:buClr>
              <a:buSzPct val="80000"/>
            </a:pPr>
            <a:r>
              <a:rPr lang="en-US" sz="1400" kern="0" dirty="0">
                <a:ea typeface="Arial Unicode MS" pitchFamily="34" charset="-128"/>
                <a:cs typeface="Arial Unicode MS" pitchFamily="34" charset="-128"/>
              </a:rPr>
              <a:t>&amp;</a:t>
            </a:r>
            <a:endParaRPr lang="en-US" sz="300" kern="0" dirty="0">
              <a:ea typeface="Arial Unicode MS" pitchFamily="34" charset="-128"/>
              <a:cs typeface="Arial Unicode MS" pitchFamily="34" charset="-128"/>
            </a:endParaRPr>
          </a:p>
        </p:txBody>
      </p:sp>
      <p:sp>
        <p:nvSpPr>
          <p:cNvPr id="29" name="Rectangle 28"/>
          <p:cNvSpPr/>
          <p:nvPr/>
        </p:nvSpPr>
        <p:spPr bwMode="gray">
          <a:xfrm>
            <a:off x="6789798" y="2096788"/>
            <a:ext cx="1495241" cy="1324798"/>
          </a:xfrm>
          <a:prstGeom prst="rect">
            <a:avLst/>
          </a:prstGeom>
          <a:ln>
            <a:headEnd/>
            <a:tailEnd/>
          </a:ln>
        </p:spPr>
        <p:style>
          <a:lnRef idx="2">
            <a:schemeClr val="accent5"/>
          </a:lnRef>
          <a:fillRef idx="1">
            <a:schemeClr val="lt1"/>
          </a:fillRef>
          <a:effectRef idx="0">
            <a:schemeClr val="accent5"/>
          </a:effectRef>
          <a:fontRef idx="minor">
            <a:schemeClr val="dk1"/>
          </a:fontRef>
        </p:style>
        <p:txBody>
          <a:bodyPr lIns="89979" tIns="71983" rIns="89979" bIns="71983" rtlCol="0" anchor="ctr"/>
          <a:lstStyle/>
          <a:p>
            <a:pPr algn="ctr" defTabSz="914217" fontAlgn="base">
              <a:spcBef>
                <a:spcPct val="50000"/>
              </a:spcBef>
              <a:spcAft>
                <a:spcPct val="0"/>
              </a:spcAft>
              <a:buClr>
                <a:srgbClr val="F0AB00"/>
              </a:buClr>
              <a:buSzPct val="80000"/>
            </a:pPr>
            <a:r>
              <a:rPr lang="de-DE" sz="1600" kern="0" dirty="0">
                <a:ea typeface="Arial Unicode MS" pitchFamily="34" charset="-128"/>
                <a:cs typeface="Arial Unicode MS" pitchFamily="34" charset="-128"/>
              </a:rPr>
              <a:t>&lt;Code&gt;</a:t>
            </a:r>
          </a:p>
        </p:txBody>
      </p:sp>
      <p:sp>
        <p:nvSpPr>
          <p:cNvPr id="30" name="Text Placeholder 9"/>
          <p:cNvSpPr txBox="1">
            <a:spLocks/>
          </p:cNvSpPr>
          <p:nvPr/>
        </p:nvSpPr>
        <p:spPr>
          <a:xfrm>
            <a:off x="261764" y="1510541"/>
            <a:ext cx="5025541" cy="4592148"/>
          </a:xfrm>
          <a:prstGeom prst="rect">
            <a:avLst/>
          </a:prstGeom>
          <a:ln w="12700" cap="flat" cmpd="sng" algn="ctr">
            <a:noFill/>
            <a:prstDash val="solid"/>
            <a:miter lim="800000"/>
          </a:ln>
        </p:spPr>
        <p:style>
          <a:lnRef idx="2">
            <a:schemeClr val="accent3"/>
          </a:lnRef>
          <a:fillRef idx="1">
            <a:schemeClr val="lt1"/>
          </a:fillRef>
          <a:effectRef idx="0">
            <a:schemeClr val="accent3"/>
          </a:effectRef>
          <a:fontRef idx="minor">
            <a:schemeClr val="dk1"/>
          </a:fontRef>
        </p:style>
        <p:txBody>
          <a:bodyPr vert="horz" wrap="square" lIns="179958" tIns="147566" rIns="108853" bIns="100777"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dk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dk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dk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9pPr>
          </a:lstStyle>
          <a:p>
            <a:pPr marL="285693" indent="-285693" algn="just"/>
            <a:r>
              <a:rPr lang="en-US" sz="1800" dirty="0">
                <a:solidFill>
                  <a:srgbClr val="000000"/>
                </a:solidFill>
                <a:cs typeface="Optima"/>
              </a:rPr>
              <a:t>Declarative</a:t>
            </a:r>
            <a:r>
              <a:rPr lang="en-US" sz="1800" dirty="0">
                <a:solidFill>
                  <a:srgbClr val="000000"/>
                </a:solidFill>
                <a:cs typeface="Arial"/>
              </a:rPr>
              <a:t> </a:t>
            </a:r>
            <a:r>
              <a:rPr lang="en-US" sz="1800" dirty="0">
                <a:solidFill>
                  <a:srgbClr val="000000"/>
                </a:solidFill>
                <a:cs typeface="Optima"/>
              </a:rPr>
              <a:t>approach instead of coded</a:t>
            </a:r>
          </a:p>
          <a:p>
            <a:pPr marL="285693" indent="-285693" algn="just"/>
            <a:r>
              <a:rPr lang="en-US" sz="1800" dirty="0">
                <a:solidFill>
                  <a:srgbClr val="000000"/>
                </a:solidFill>
                <a:cs typeface="Optima"/>
              </a:rPr>
              <a:t>Based on CDS modeling objects and therefore part of the data-model</a:t>
            </a:r>
          </a:p>
          <a:p>
            <a:pPr marL="285693" indent="-285693" algn="just"/>
            <a:r>
              <a:rPr lang="en-US" sz="1800" dirty="0">
                <a:solidFill>
                  <a:srgbClr val="000000"/>
                </a:solidFill>
                <a:cs typeface="Arial"/>
              </a:rPr>
              <a:t>Authorizations are also pushed down to DB by extending the Open SQL SELECT statement</a:t>
            </a:r>
          </a:p>
          <a:p>
            <a:pPr marL="285693" indent="-285693" algn="just"/>
            <a:r>
              <a:rPr lang="en-US" sz="1800" dirty="0">
                <a:solidFill>
                  <a:srgbClr val="000000"/>
                </a:solidFill>
                <a:cs typeface="Arial"/>
              </a:rPr>
              <a:t>Authorizations are only defined once and automatically (re-) used everywhere</a:t>
            </a:r>
          </a:p>
          <a:p>
            <a:pPr marL="0" indent="0">
              <a:buNone/>
            </a:pPr>
            <a:endParaRPr lang="en-US" sz="1800" dirty="0">
              <a:solidFill>
                <a:srgbClr val="000000"/>
              </a:solidFill>
              <a:cs typeface="Arial"/>
            </a:endParaRPr>
          </a:p>
        </p:txBody>
      </p:sp>
    </p:spTree>
    <p:extLst>
      <p:ext uri="{BB962C8B-B14F-4D97-AF65-F5344CB8AC3E}">
        <p14:creationId xmlns:p14="http://schemas.microsoft.com/office/powerpoint/2010/main" val="8000348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r>
              <a:rPr lang="en-US" sz="3600" dirty="0">
                <a:latin typeface="Cooper Black" panose="0208090404030B020404" pitchFamily="18" charset="0"/>
              </a:rPr>
              <a:t>Authorizations for CDS Views</a:t>
            </a:r>
            <a:endParaRPr lang="en-US" sz="3600" b="0" i="0" dirty="0">
              <a:effectLst/>
              <a:latin typeface="Cooper Black" panose="0208090404030B020404" pitchFamily="18" charset="0"/>
            </a:endParaRP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p:cNvPicPr>
            <a:picLocks noChangeAspect="1"/>
          </p:cNvPicPr>
          <p:nvPr/>
        </p:nvPicPr>
        <p:blipFill>
          <a:blip r:embed="rId3"/>
          <a:stretch>
            <a:fillRect/>
          </a:stretch>
        </p:blipFill>
        <p:spPr>
          <a:xfrm>
            <a:off x="2792971" y="3984276"/>
            <a:ext cx="1079750" cy="1079750"/>
          </a:xfrm>
          <a:prstGeom prst="rect">
            <a:avLst/>
          </a:prstGeom>
        </p:spPr>
      </p:pic>
      <p:sp>
        <p:nvSpPr>
          <p:cNvPr id="9" name="Rectangle 8"/>
          <p:cNvSpPr/>
          <p:nvPr/>
        </p:nvSpPr>
        <p:spPr>
          <a:xfrm>
            <a:off x="3932423" y="4365746"/>
            <a:ext cx="6677011" cy="646331"/>
          </a:xfrm>
          <a:prstGeom prst="rect">
            <a:avLst/>
          </a:prstGeom>
        </p:spPr>
        <p:txBody>
          <a:bodyPr wrap="square">
            <a:spAutoFit/>
          </a:bodyPr>
          <a:lstStyle/>
          <a:p>
            <a:r>
              <a:rPr lang="de-DE" sz="1800" dirty="0"/>
              <a:t>Authorization enforcement of DCLs are </a:t>
            </a:r>
            <a:r>
              <a:rPr lang="de-DE" sz="1800" b="1" dirty="0"/>
              <a:t>injected as additional filter </a:t>
            </a:r>
            <a:r>
              <a:rPr lang="de-DE" sz="1800" dirty="0"/>
              <a:t>criteria.</a:t>
            </a:r>
          </a:p>
        </p:txBody>
      </p:sp>
      <p:pic>
        <p:nvPicPr>
          <p:cNvPr id="10" name="Picture 9"/>
          <p:cNvPicPr>
            <a:picLocks noChangeAspect="1"/>
          </p:cNvPicPr>
          <p:nvPr/>
        </p:nvPicPr>
        <p:blipFill>
          <a:blip r:embed="rId4"/>
          <a:stretch>
            <a:fillRect/>
          </a:stretch>
        </p:blipFill>
        <p:spPr>
          <a:xfrm>
            <a:off x="2735507" y="2129757"/>
            <a:ext cx="1079750" cy="1079750"/>
          </a:xfrm>
          <a:prstGeom prst="rect">
            <a:avLst/>
          </a:prstGeom>
        </p:spPr>
      </p:pic>
      <p:sp>
        <p:nvSpPr>
          <p:cNvPr id="11" name="Rectangle 10"/>
          <p:cNvSpPr/>
          <p:nvPr/>
        </p:nvSpPr>
        <p:spPr>
          <a:xfrm>
            <a:off x="3815257" y="2296745"/>
            <a:ext cx="6794175" cy="646181"/>
          </a:xfrm>
          <a:prstGeom prst="rect">
            <a:avLst/>
          </a:prstGeom>
        </p:spPr>
        <p:txBody>
          <a:bodyPr wrap="square">
            <a:spAutoFit/>
          </a:bodyPr>
          <a:lstStyle/>
          <a:p>
            <a:r>
              <a:rPr lang="de-DE" sz="1800" b="1" dirty="0"/>
              <a:t>Access restriction </a:t>
            </a:r>
            <a:r>
              <a:rPr lang="de-DE" sz="1800" dirty="0"/>
              <a:t>on record level are </a:t>
            </a:r>
            <a:r>
              <a:rPr lang="de-DE" sz="1800" b="1" dirty="0"/>
              <a:t>expressed by roles</a:t>
            </a:r>
            <a:r>
              <a:rPr lang="de-DE" sz="1800" dirty="0"/>
              <a:t> in the Data Control Language (DCL).</a:t>
            </a:r>
          </a:p>
        </p:txBody>
      </p:sp>
      <p:sp>
        <p:nvSpPr>
          <p:cNvPr id="12" name="Rectangle 11"/>
          <p:cNvSpPr/>
          <p:nvPr/>
        </p:nvSpPr>
        <p:spPr>
          <a:xfrm>
            <a:off x="1324078" y="3209509"/>
            <a:ext cx="8090888" cy="646181"/>
          </a:xfrm>
          <a:prstGeom prst="rect">
            <a:avLst/>
          </a:prstGeom>
        </p:spPr>
        <p:txBody>
          <a:bodyPr wrap="square">
            <a:spAutoFit/>
          </a:bodyPr>
          <a:lstStyle/>
          <a:p>
            <a:r>
              <a:rPr lang="de-DE" sz="1800" dirty="0"/>
              <a:t>Authorization enforcement of DCLs are </a:t>
            </a:r>
            <a:r>
              <a:rPr lang="de-DE" sz="1800" b="1" dirty="0"/>
              <a:t>automatically applied for direct ABAP SQL selects</a:t>
            </a:r>
            <a:r>
              <a:rPr lang="de-DE" sz="1800" dirty="0"/>
              <a:t> on their protected CDS views.</a:t>
            </a:r>
          </a:p>
        </p:txBody>
      </p:sp>
      <p:pic>
        <p:nvPicPr>
          <p:cNvPr id="13" name="Picture 12"/>
          <p:cNvPicPr>
            <a:picLocks noChangeAspect="1"/>
          </p:cNvPicPr>
          <p:nvPr/>
        </p:nvPicPr>
        <p:blipFill>
          <a:blip r:embed="rId5"/>
          <a:stretch>
            <a:fillRect/>
          </a:stretch>
        </p:blipFill>
        <p:spPr>
          <a:xfrm>
            <a:off x="322944" y="1207096"/>
            <a:ext cx="1079750" cy="1079750"/>
          </a:xfrm>
          <a:prstGeom prst="rect">
            <a:avLst/>
          </a:prstGeom>
        </p:spPr>
      </p:pic>
      <p:sp>
        <p:nvSpPr>
          <p:cNvPr id="14" name="Rectangle 13"/>
          <p:cNvSpPr/>
          <p:nvPr/>
        </p:nvSpPr>
        <p:spPr>
          <a:xfrm>
            <a:off x="1324077" y="1465763"/>
            <a:ext cx="7054804" cy="646181"/>
          </a:xfrm>
          <a:prstGeom prst="rect">
            <a:avLst/>
          </a:prstGeom>
        </p:spPr>
        <p:txBody>
          <a:bodyPr wrap="square">
            <a:spAutoFit/>
          </a:bodyPr>
          <a:lstStyle/>
          <a:p>
            <a:r>
              <a:rPr lang="de-DE" sz="1800" dirty="0"/>
              <a:t>All CDS views which expose </a:t>
            </a:r>
            <a:r>
              <a:rPr lang="de-DE" sz="1800" b="1" dirty="0"/>
              <a:t>sensitive or data privacy and protection relevant data must be secured.</a:t>
            </a:r>
          </a:p>
        </p:txBody>
      </p:sp>
      <p:pic>
        <p:nvPicPr>
          <p:cNvPr id="15" name="Picture 14"/>
          <p:cNvPicPr>
            <a:picLocks noChangeAspect="1"/>
          </p:cNvPicPr>
          <p:nvPr/>
        </p:nvPicPr>
        <p:blipFill>
          <a:blip r:embed="rId6"/>
          <a:stretch>
            <a:fillRect/>
          </a:stretch>
        </p:blipFill>
        <p:spPr>
          <a:xfrm>
            <a:off x="244326" y="2935991"/>
            <a:ext cx="1079750" cy="1079750"/>
          </a:xfrm>
          <a:prstGeom prst="rect">
            <a:avLst/>
          </a:prstGeom>
        </p:spPr>
      </p:pic>
      <p:pic>
        <p:nvPicPr>
          <p:cNvPr id="16" name="Picture 15"/>
          <p:cNvPicPr>
            <a:picLocks noChangeAspect="1"/>
          </p:cNvPicPr>
          <p:nvPr/>
        </p:nvPicPr>
        <p:blipFill>
          <a:blip r:embed="rId7"/>
          <a:stretch>
            <a:fillRect/>
          </a:stretch>
        </p:blipFill>
        <p:spPr>
          <a:xfrm>
            <a:off x="322944" y="5127461"/>
            <a:ext cx="1079750" cy="1079750"/>
          </a:xfrm>
          <a:prstGeom prst="rect">
            <a:avLst/>
          </a:prstGeom>
        </p:spPr>
      </p:pic>
      <p:sp>
        <p:nvSpPr>
          <p:cNvPr id="17" name="Rectangle 16"/>
          <p:cNvSpPr/>
          <p:nvPr/>
        </p:nvSpPr>
        <p:spPr>
          <a:xfrm>
            <a:off x="1341326" y="5347441"/>
            <a:ext cx="9329479" cy="646181"/>
          </a:xfrm>
          <a:prstGeom prst="rect">
            <a:avLst/>
          </a:prstGeom>
        </p:spPr>
        <p:txBody>
          <a:bodyPr wrap="square">
            <a:spAutoFit/>
          </a:bodyPr>
          <a:lstStyle/>
          <a:p>
            <a:r>
              <a:rPr lang="de-DE" sz="1800" dirty="0"/>
              <a:t>If </a:t>
            </a:r>
            <a:r>
              <a:rPr lang="de-DE" sz="1800" b="1" dirty="0"/>
              <a:t>multiple DCLs </a:t>
            </a:r>
            <a:r>
              <a:rPr lang="de-DE" sz="1800" dirty="0"/>
              <a:t>are defined for a single CDS view the access restrictions </a:t>
            </a:r>
            <a:r>
              <a:rPr lang="de-DE" sz="1800" b="1" dirty="0"/>
              <a:t>are combined by a logical OR</a:t>
            </a:r>
            <a:r>
              <a:rPr lang="de-DE" sz="1800" dirty="0"/>
              <a:t> (i.e. the access is less restricted than defined by the individual DCLs).</a:t>
            </a:r>
          </a:p>
        </p:txBody>
      </p:sp>
    </p:spTree>
    <p:extLst>
      <p:ext uri="{BB962C8B-B14F-4D97-AF65-F5344CB8AC3E}">
        <p14:creationId xmlns:p14="http://schemas.microsoft.com/office/powerpoint/2010/main" val="19473998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Premium Vector | Isometric business people in a meeting illustration"/>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9472" b="10697"/>
          <a:stretch/>
        </p:blipFill>
        <p:spPr bwMode="auto">
          <a:xfrm>
            <a:off x="3175323" y="221661"/>
            <a:ext cx="8191500" cy="653936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8" name="Picture 17">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6" name="TextBox 55"/>
          <p:cNvSpPr txBox="1"/>
          <p:nvPr/>
        </p:nvSpPr>
        <p:spPr>
          <a:xfrm>
            <a:off x="325336" y="822306"/>
            <a:ext cx="11228436" cy="307777"/>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2000" kern="0" dirty="0">
                <a:ea typeface="Arial Unicode MS" pitchFamily="34" charset="-128"/>
                <a:cs typeface="Arial Unicode MS" pitchFamily="34" charset="-128"/>
                <a:hlinkClick r:id="rId5"/>
              </a:rPr>
              <a:t>CDS Security with DCL</a:t>
            </a:r>
            <a:r>
              <a:rPr lang="en-US" sz="2000" kern="0" dirty="0">
                <a:ea typeface="Arial Unicode MS" pitchFamily="34" charset="-128"/>
                <a:cs typeface="Arial Unicode MS" pitchFamily="34" charset="-128"/>
              </a:rPr>
              <a:t>. </a:t>
            </a:r>
          </a:p>
        </p:txBody>
      </p:sp>
    </p:spTree>
    <p:extLst>
      <p:ext uri="{BB962C8B-B14F-4D97-AF65-F5344CB8AC3E}">
        <p14:creationId xmlns:p14="http://schemas.microsoft.com/office/powerpoint/2010/main" val="19329835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CDS Table Function</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Text Placeholder 9"/>
          <p:cNvSpPr txBox="1">
            <a:spLocks/>
          </p:cNvSpPr>
          <p:nvPr/>
        </p:nvSpPr>
        <p:spPr>
          <a:xfrm>
            <a:off x="3157948" y="2682194"/>
            <a:ext cx="8709916" cy="1776631"/>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3199" dirty="0">
                <a:solidFill>
                  <a:schemeClr val="tx1">
                    <a:lumMod val="95000"/>
                    <a:lumOff val="5000"/>
                  </a:schemeClr>
                </a:solidFill>
              </a:rPr>
              <a:t>CDS Table Functions allow to use natively implemented database-functions in SAP HANA DB directly from CDS.</a:t>
            </a:r>
          </a:p>
        </p:txBody>
      </p:sp>
      <p:pic>
        <p:nvPicPr>
          <p:cNvPr id="9" name="Picture 8" descr="CDS LogoDark.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78937" y="2569199"/>
            <a:ext cx="2133699" cy="1967974"/>
          </a:xfrm>
          <a:prstGeom prst="rect">
            <a:avLst/>
          </a:prstGeom>
        </p:spPr>
      </p:pic>
    </p:spTree>
    <p:extLst>
      <p:ext uri="{BB962C8B-B14F-4D97-AF65-F5344CB8AC3E}">
        <p14:creationId xmlns:p14="http://schemas.microsoft.com/office/powerpoint/2010/main" val="39467554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Free Important Vectors, 2,000+ Images in AI, EPS format"/>
          <p:cNvPicPr>
            <a:picLocks noChangeAspect="1" noChangeArrowheads="1"/>
          </p:cNvPicPr>
          <p:nvPr/>
        </p:nvPicPr>
        <p:blipFill rotWithShape="1">
          <a:blip r:embed="rId2">
            <a:extLst>
              <a:ext uri="{28A0092B-C50C-407E-A947-70E740481C1C}">
                <a14:useLocalDpi xmlns:a14="http://schemas.microsoft.com/office/drawing/2010/main" val="0"/>
              </a:ext>
            </a:extLst>
          </a:blip>
          <a:srcRect r="7077" b="6865"/>
          <a:stretch/>
        </p:blipFill>
        <p:spPr bwMode="auto">
          <a:xfrm>
            <a:off x="6240459" y="2913577"/>
            <a:ext cx="5540722" cy="369925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Why we need CDS Table Function </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6" name="Picture 1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7" name="Text Placeholder 2"/>
          <p:cNvSpPr txBox="1">
            <a:spLocks/>
          </p:cNvSpPr>
          <p:nvPr/>
        </p:nvSpPr>
        <p:spPr>
          <a:xfrm>
            <a:off x="261764" y="878529"/>
            <a:ext cx="11542528" cy="3335254"/>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spcBef>
                <a:spcPts val="600"/>
              </a:spcBef>
              <a:spcAft>
                <a:spcPct val="0"/>
              </a:spcAft>
              <a:buClr>
                <a:srgbClr val="F0AB00"/>
              </a:buClr>
            </a:pPr>
            <a:r>
              <a:rPr lang="en-US" sz="1800" kern="0" dirty="0">
                <a:solidFill>
                  <a:srgbClr val="000000"/>
                </a:solidFill>
                <a:ea typeface="Arial Unicode MS" pitchFamily="34" charset="-128"/>
                <a:cs typeface="Arial Unicode MS" pitchFamily="34" charset="-128"/>
              </a:rPr>
              <a:t>CDS is an open extension of classical DDIC views:</a:t>
            </a:r>
          </a:p>
          <a:p>
            <a:pPr marL="285664" indent="-285664" fontAlgn="base">
              <a:spcBef>
                <a:spcPts val="600"/>
              </a:spcBef>
              <a:spcAft>
                <a:spcPct val="0"/>
              </a:spcAft>
              <a:buClr>
                <a:srgbClr val="F0AB00"/>
              </a:buClr>
              <a:buFont typeface="Arial" panose="020B0604020202020204" pitchFamily="34" charset="0"/>
              <a:buChar char="•"/>
            </a:pPr>
            <a:r>
              <a:rPr lang="en-US" sz="1800" kern="0" dirty="0">
                <a:solidFill>
                  <a:srgbClr val="000000"/>
                </a:solidFill>
                <a:ea typeface="Arial Unicode MS" pitchFamily="34" charset="-128"/>
                <a:cs typeface="Arial Unicode MS" pitchFamily="34" charset="-128"/>
              </a:rPr>
              <a:t>Support for AnyDB</a:t>
            </a:r>
          </a:p>
          <a:p>
            <a:pPr marL="285664" indent="-285664" fontAlgn="base">
              <a:spcBef>
                <a:spcPts val="600"/>
              </a:spcBef>
              <a:spcAft>
                <a:spcPct val="0"/>
              </a:spcAft>
              <a:buClr>
                <a:srgbClr val="F0AB00"/>
              </a:buClr>
              <a:buFont typeface="Arial" panose="020B0604020202020204" pitchFamily="34" charset="0"/>
              <a:buChar char="•"/>
            </a:pPr>
            <a:r>
              <a:rPr lang="en-US" sz="1800" kern="0" dirty="0">
                <a:solidFill>
                  <a:srgbClr val="000000"/>
                </a:solidFill>
                <a:ea typeface="Arial Unicode MS" pitchFamily="34" charset="-128"/>
                <a:cs typeface="Arial Unicode MS" pitchFamily="34" charset="-128"/>
              </a:rPr>
              <a:t>Optimal integration into DDIC and ABAP</a:t>
            </a:r>
          </a:p>
          <a:p>
            <a:pPr marL="285664" indent="-285664" fontAlgn="base">
              <a:spcBef>
                <a:spcPts val="600"/>
              </a:spcBef>
              <a:spcAft>
                <a:spcPct val="0"/>
              </a:spcAft>
              <a:buClr>
                <a:srgbClr val="F0AB00"/>
              </a:buClr>
              <a:buFont typeface="Arial" panose="020B0604020202020204" pitchFamily="34" charset="0"/>
              <a:buChar char="•"/>
            </a:pPr>
            <a:r>
              <a:rPr lang="en-US" sz="1800" kern="0" dirty="0">
                <a:solidFill>
                  <a:srgbClr val="000000"/>
                </a:solidFill>
                <a:ea typeface="Arial Unicode MS" pitchFamily="34" charset="-128"/>
                <a:cs typeface="Arial Unicode MS" pitchFamily="34" charset="-128"/>
              </a:rPr>
              <a:t>Supports about 90 % of SQL features</a:t>
            </a:r>
          </a:p>
          <a:p>
            <a:pPr marL="285664" indent="-285664" fontAlgn="base">
              <a:spcBef>
                <a:spcPts val="600"/>
              </a:spcBef>
              <a:spcAft>
                <a:spcPct val="0"/>
              </a:spcAft>
              <a:buClr>
                <a:srgbClr val="F0AB00"/>
              </a:buClr>
              <a:buFont typeface="Arial" panose="020B0604020202020204" pitchFamily="34" charset="0"/>
              <a:buChar char="•"/>
            </a:pPr>
            <a:r>
              <a:rPr lang="en-US" sz="1800" kern="0" dirty="0">
                <a:solidFill>
                  <a:srgbClr val="000000"/>
                </a:solidFill>
                <a:ea typeface="Arial Unicode MS" pitchFamily="34" charset="-128"/>
                <a:cs typeface="Arial Unicode MS" pitchFamily="34" charset="-128"/>
              </a:rPr>
              <a:t>But: no access to specific HANA features</a:t>
            </a:r>
            <a:br>
              <a:rPr lang="en-US" sz="1800" kern="0" dirty="0">
                <a:solidFill>
                  <a:srgbClr val="000000"/>
                </a:solidFill>
                <a:ea typeface="Arial Unicode MS" pitchFamily="34" charset="-128"/>
                <a:cs typeface="Arial Unicode MS" pitchFamily="34" charset="-128"/>
              </a:rPr>
            </a:br>
            <a:endParaRPr lang="en-US" sz="1800" kern="0" dirty="0">
              <a:solidFill>
                <a:srgbClr val="000000"/>
              </a:solidFill>
              <a:ea typeface="Arial Unicode MS" pitchFamily="34" charset="-128"/>
              <a:cs typeface="Arial Unicode MS" pitchFamily="34" charset="-128"/>
            </a:endParaRPr>
          </a:p>
          <a:p>
            <a:pPr fontAlgn="base">
              <a:spcBef>
                <a:spcPts val="600"/>
              </a:spcBef>
              <a:spcAft>
                <a:spcPct val="0"/>
              </a:spcAft>
              <a:buClr>
                <a:srgbClr val="F0AB00"/>
              </a:buClr>
            </a:pPr>
            <a:r>
              <a:rPr lang="en-US" sz="1800" kern="0" dirty="0">
                <a:solidFill>
                  <a:srgbClr val="000000"/>
                </a:solidFill>
                <a:ea typeface="Arial Unicode MS" pitchFamily="34" charset="-128"/>
                <a:cs typeface="Arial Unicode MS" pitchFamily="34" charset="-128"/>
              </a:rPr>
              <a:t>Required: </a:t>
            </a:r>
            <a:r>
              <a:rPr lang="en-US" sz="1800" dirty="0">
                <a:solidFill>
                  <a:schemeClr val="bg2">
                    <a:lumMod val="50000"/>
                  </a:schemeClr>
                </a:solidFill>
              </a:rPr>
              <a:t>Some scenarios require selective measure </a:t>
            </a:r>
            <a:r>
              <a:rPr lang="en-US" sz="1800" kern="0" dirty="0">
                <a:solidFill>
                  <a:srgbClr val="000000"/>
                </a:solidFill>
                <a:ea typeface="Arial Unicode MS" pitchFamily="34" charset="-128"/>
                <a:cs typeface="Arial Unicode MS" pitchFamily="34" charset="-128"/>
              </a:rPr>
              <a:t>(“Breakout Scenario” for HANA-only applications)</a:t>
            </a:r>
          </a:p>
          <a:p>
            <a:pPr marL="342797" lvl="1" indent="-342797" fontAlgn="base">
              <a:spcAft>
                <a:spcPct val="0"/>
              </a:spcAft>
              <a:buClr>
                <a:srgbClr val="F0AB00"/>
              </a:buClr>
              <a:buFont typeface="Arial" panose="020B0604020202020204" pitchFamily="34" charset="0"/>
              <a:buChar char="•"/>
            </a:pPr>
            <a:r>
              <a:rPr lang="en-US" kern="0" dirty="0">
                <a:solidFill>
                  <a:srgbClr val="000000"/>
                </a:solidFill>
                <a:ea typeface="Arial Unicode MS" pitchFamily="34" charset="-128"/>
                <a:cs typeface="Arial Unicode MS" pitchFamily="34" charset="-128"/>
              </a:rPr>
              <a:t>Highest performance requirements e.g. with complex calculations</a:t>
            </a:r>
          </a:p>
          <a:p>
            <a:pPr marL="342797" lvl="1" indent="-342797" fontAlgn="base">
              <a:spcAft>
                <a:spcPct val="0"/>
              </a:spcAft>
              <a:buClr>
                <a:srgbClr val="F0AB00"/>
              </a:buClr>
              <a:buFont typeface="Arial" panose="020B0604020202020204" pitchFamily="34" charset="0"/>
              <a:buChar char="•"/>
            </a:pPr>
            <a:r>
              <a:rPr lang="en-US" kern="0" dirty="0">
                <a:solidFill>
                  <a:srgbClr val="000000"/>
                </a:solidFill>
                <a:ea typeface="Arial Unicode MS" pitchFamily="34" charset="-128"/>
                <a:cs typeface="Arial Unicode MS" pitchFamily="34" charset="-128"/>
              </a:rPr>
              <a:t>Use of database / analytical engine specific functions required</a:t>
            </a:r>
          </a:p>
          <a:p>
            <a:pPr marL="342797" lvl="1" indent="-342797" fontAlgn="base">
              <a:spcAft>
                <a:spcPct val="0"/>
              </a:spcAft>
              <a:buClr>
                <a:srgbClr val="F0AB00"/>
              </a:buClr>
              <a:buFont typeface="Arial" panose="020B0604020202020204" pitchFamily="34" charset="0"/>
              <a:buChar char="•"/>
            </a:pPr>
            <a:r>
              <a:rPr lang="en-US" kern="0" dirty="0">
                <a:solidFill>
                  <a:srgbClr val="000000"/>
                </a:solidFill>
                <a:ea typeface="Arial Unicode MS" pitchFamily="34" charset="-128"/>
                <a:cs typeface="Arial Unicode MS" pitchFamily="34" charset="-128"/>
              </a:rPr>
              <a:t>Open SQL and CDS views do not yet offer functionality to solve the problem</a:t>
            </a:r>
          </a:p>
        </p:txBody>
      </p:sp>
    </p:spTree>
    <p:extLst>
      <p:ext uri="{BB962C8B-B14F-4D97-AF65-F5344CB8AC3E}">
        <p14:creationId xmlns:p14="http://schemas.microsoft.com/office/powerpoint/2010/main" val="41922430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Necessary part of CDS Table Function </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8" name="Picture 17">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43" name="TextBox 42"/>
          <p:cNvSpPr txBox="1"/>
          <p:nvPr/>
        </p:nvSpPr>
        <p:spPr>
          <a:xfrm>
            <a:off x="344952" y="1521424"/>
            <a:ext cx="3416000" cy="1369606"/>
          </a:xfrm>
          <a:prstGeom prst="rect">
            <a:avLst/>
          </a:prstGeom>
          <a:noFill/>
        </p:spPr>
        <p:txBody>
          <a:bodyPr wrap="none" lIns="0" tIns="0" rIns="0" bIns="0" rtlCol="0">
            <a:spAutoFit/>
          </a:bodyPr>
          <a:lstStyle/>
          <a:p>
            <a:pPr algn="r" fontAlgn="base">
              <a:spcBef>
                <a:spcPts val="600"/>
              </a:spcBef>
              <a:spcAft>
                <a:spcPct val="0"/>
              </a:spcAft>
              <a:buClr>
                <a:srgbClr val="F0AB00"/>
              </a:buClr>
              <a:buSzPct val="80000"/>
            </a:pPr>
            <a:r>
              <a:rPr lang="en-GB" b="1" kern="0" dirty="0">
                <a:solidFill>
                  <a:srgbClr val="646772"/>
                </a:solidFill>
                <a:ea typeface="Arial Narrow" charset="0"/>
                <a:cs typeface="Arial Narrow" charset="0"/>
              </a:rPr>
              <a:t>Table function definition</a:t>
            </a:r>
          </a:p>
          <a:p>
            <a:pPr algn="r" fontAlgn="base">
              <a:spcBef>
                <a:spcPts val="600"/>
              </a:spcBef>
              <a:spcAft>
                <a:spcPct val="0"/>
              </a:spcAft>
              <a:buClr>
                <a:srgbClr val="F0AB00"/>
              </a:buClr>
              <a:buSzPct val="80000"/>
            </a:pPr>
            <a:r>
              <a:rPr lang="en-GB" sz="1800" b="1" kern="0" dirty="0">
                <a:solidFill>
                  <a:srgbClr val="55A1C0"/>
                </a:solidFill>
                <a:ea typeface="Arial Narrow" charset="0"/>
                <a:cs typeface="Arial Narrow" charset="0"/>
              </a:rPr>
              <a:t>Parameter list</a:t>
            </a:r>
          </a:p>
          <a:p>
            <a:pPr algn="r" fontAlgn="base">
              <a:spcBef>
                <a:spcPts val="600"/>
              </a:spcBef>
              <a:spcAft>
                <a:spcPct val="0"/>
              </a:spcAft>
              <a:buClr>
                <a:srgbClr val="F0AB00"/>
              </a:buClr>
              <a:buSzPct val="80000"/>
            </a:pPr>
            <a:r>
              <a:rPr lang="en-GB" sz="1800" b="1" kern="0" dirty="0">
                <a:solidFill>
                  <a:srgbClr val="55A1C0"/>
                </a:solidFill>
                <a:ea typeface="Arial Narrow" charset="0"/>
                <a:cs typeface="Arial Narrow" charset="0"/>
              </a:rPr>
              <a:t>Return Parameter</a:t>
            </a:r>
            <a:endParaRPr lang="en-GB" sz="1800" kern="0" dirty="0">
              <a:solidFill>
                <a:srgbClr val="55A1C0"/>
              </a:solidFill>
              <a:ea typeface="Arial Unicode MS" pitchFamily="34" charset="-128"/>
              <a:cs typeface="Arial Unicode MS" pitchFamily="34" charset="-128"/>
            </a:endParaRPr>
          </a:p>
          <a:p>
            <a:pPr algn="r" fontAlgn="base">
              <a:spcBef>
                <a:spcPts val="600"/>
              </a:spcBef>
              <a:spcAft>
                <a:spcPct val="0"/>
              </a:spcAft>
              <a:buClr>
                <a:srgbClr val="F0AB00"/>
              </a:buClr>
              <a:buSzPct val="80000"/>
            </a:pPr>
            <a:r>
              <a:rPr lang="en-GB" sz="1800" b="1" kern="0" dirty="0">
                <a:solidFill>
                  <a:srgbClr val="55A1C0"/>
                </a:solidFill>
                <a:ea typeface="Arial Unicode MS" pitchFamily="34" charset="-128"/>
                <a:cs typeface="Arial Unicode MS" pitchFamily="34" charset="-128"/>
              </a:rPr>
              <a:t>Reference to implementing method</a:t>
            </a:r>
            <a:endParaRPr lang="en-GB" sz="1800" b="1" kern="0" dirty="0">
              <a:solidFill>
                <a:srgbClr val="55A1C0"/>
              </a:solidFill>
              <a:ea typeface="Arial Narrow" charset="0"/>
              <a:cs typeface="Arial Narrow" charset="0"/>
            </a:endParaRPr>
          </a:p>
        </p:txBody>
      </p:sp>
      <p:sp>
        <p:nvSpPr>
          <p:cNvPr id="44" name="TextBox 43"/>
          <p:cNvSpPr txBox="1"/>
          <p:nvPr/>
        </p:nvSpPr>
        <p:spPr>
          <a:xfrm>
            <a:off x="4872558" y="5146498"/>
            <a:ext cx="2523067" cy="680321"/>
          </a:xfrm>
          <a:prstGeom prst="rect">
            <a:avLst/>
          </a:prstGeom>
          <a:noFill/>
        </p:spPr>
        <p:txBody>
          <a:bodyPr wrap="square" lIns="0" tIns="0" rIns="0" bIns="0" rtlCol="0">
            <a:noAutofit/>
          </a:bodyPr>
          <a:lstStyle/>
          <a:p>
            <a:pPr algn="ctr" fontAlgn="base">
              <a:spcBef>
                <a:spcPts val="600"/>
              </a:spcBef>
              <a:spcAft>
                <a:spcPct val="0"/>
              </a:spcAft>
              <a:buClr>
                <a:srgbClr val="F0AB00"/>
              </a:buClr>
              <a:buSzPct val="80000"/>
            </a:pPr>
            <a:r>
              <a:rPr lang="en-GB" b="1" kern="0" dirty="0">
                <a:solidFill>
                  <a:srgbClr val="646772"/>
                </a:solidFill>
                <a:latin typeface="Arial Narrow" charset="0"/>
                <a:ea typeface="Arial Narrow" charset="0"/>
                <a:cs typeface="Arial Narrow" charset="0"/>
              </a:rPr>
              <a:t>AMDP Implementation</a:t>
            </a:r>
          </a:p>
        </p:txBody>
      </p:sp>
      <p:sp>
        <p:nvSpPr>
          <p:cNvPr id="45" name="TextBox 44"/>
          <p:cNvSpPr txBox="1"/>
          <p:nvPr/>
        </p:nvSpPr>
        <p:spPr>
          <a:xfrm>
            <a:off x="8544039" y="1521424"/>
            <a:ext cx="3261558" cy="1101205"/>
          </a:xfrm>
          <a:prstGeom prst="rect">
            <a:avLst/>
          </a:prstGeom>
          <a:noFill/>
        </p:spPr>
        <p:txBody>
          <a:bodyPr wrap="square" lIns="0" tIns="0" rIns="0" bIns="0" rtlCol="0">
            <a:noAutofit/>
          </a:bodyPr>
          <a:lstStyle/>
          <a:p>
            <a:pPr fontAlgn="base">
              <a:spcBef>
                <a:spcPts val="600"/>
              </a:spcBef>
              <a:spcAft>
                <a:spcPct val="0"/>
              </a:spcAft>
              <a:buClr>
                <a:srgbClr val="F0AB00"/>
              </a:buClr>
              <a:buSzPct val="80000"/>
            </a:pPr>
            <a:r>
              <a:rPr lang="en-GB" sz="1800" b="1" kern="0" dirty="0">
                <a:solidFill>
                  <a:srgbClr val="646772"/>
                </a:solidFill>
                <a:ea typeface="Arial Narrow" charset="0"/>
                <a:cs typeface="Arial Narrow" charset="0"/>
              </a:rPr>
              <a:t>Runtime for table function</a:t>
            </a:r>
          </a:p>
          <a:p>
            <a:pPr fontAlgn="base">
              <a:spcBef>
                <a:spcPts val="600"/>
              </a:spcBef>
              <a:spcAft>
                <a:spcPct val="0"/>
              </a:spcAft>
              <a:buClr>
                <a:srgbClr val="F0AB00"/>
              </a:buClr>
              <a:buSzPct val="80000"/>
            </a:pPr>
            <a:r>
              <a:rPr lang="en-GB" sz="1800" b="1" kern="0" dirty="0">
                <a:solidFill>
                  <a:srgbClr val="55A1C0"/>
                </a:solidFill>
                <a:ea typeface="Arial Narrow" charset="0"/>
                <a:cs typeface="Arial Narrow" charset="0"/>
              </a:rPr>
              <a:t>Runs stored SQL-script procedure generated from AMDP on database tables</a:t>
            </a:r>
          </a:p>
        </p:txBody>
      </p:sp>
      <p:sp>
        <p:nvSpPr>
          <p:cNvPr id="46" name="Oval 45"/>
          <p:cNvSpPr/>
          <p:nvPr/>
        </p:nvSpPr>
        <p:spPr bwMode="gray">
          <a:xfrm>
            <a:off x="7061565" y="3201618"/>
            <a:ext cx="1854770" cy="1854770"/>
          </a:xfrm>
          <a:prstGeom prst="ellipse">
            <a:avLst/>
          </a:prstGeom>
          <a:noFill/>
          <a:ln w="12700" algn="ctr">
            <a:solidFill>
              <a:srgbClr val="96C9AE"/>
            </a:solidFill>
            <a:prstDash val="sysDash"/>
            <a:miter lim="800000"/>
            <a:headEnd/>
            <a:tailEnd/>
          </a:ln>
        </p:spPr>
        <p:txBody>
          <a:bodyPr lIns="89979" tIns="71983" rIns="89979" bIns="71983" rtlCol="0" anchor="ctr"/>
          <a:lstStyle/>
          <a:p>
            <a:pPr algn="ctr" fontAlgn="base">
              <a:spcBef>
                <a:spcPts val="600"/>
              </a:spcBef>
              <a:spcAft>
                <a:spcPct val="0"/>
              </a:spcAft>
              <a:buClr>
                <a:srgbClr val="F0AB00"/>
              </a:buClr>
              <a:buSzPct val="80000"/>
            </a:pPr>
            <a:endParaRPr lang="en-US" sz="2000" kern="0" dirty="0">
              <a:solidFill>
                <a:srgbClr val="DCD472"/>
              </a:solidFill>
              <a:ea typeface="Arial Unicode MS" pitchFamily="34" charset="-128"/>
              <a:cs typeface="Arial Unicode MS" pitchFamily="34" charset="-128"/>
            </a:endParaRPr>
          </a:p>
        </p:txBody>
      </p:sp>
      <p:grpSp>
        <p:nvGrpSpPr>
          <p:cNvPr id="47" name="Group 46"/>
          <p:cNvGrpSpPr/>
          <p:nvPr/>
        </p:nvGrpSpPr>
        <p:grpSpPr>
          <a:xfrm>
            <a:off x="8549707" y="2802953"/>
            <a:ext cx="2652098" cy="2652098"/>
            <a:chOff x="1754187" y="3734594"/>
            <a:chExt cx="2209800" cy="2209800"/>
          </a:xfrm>
        </p:grpSpPr>
        <p:sp>
          <p:nvSpPr>
            <p:cNvPr id="48" name="Oval 47"/>
            <p:cNvSpPr/>
            <p:nvPr/>
          </p:nvSpPr>
          <p:spPr bwMode="gray">
            <a:xfrm>
              <a:off x="1754187" y="3734594"/>
              <a:ext cx="2209800" cy="2209800"/>
            </a:xfrm>
            <a:prstGeom prst="ellipse">
              <a:avLst/>
            </a:prstGeom>
            <a:noFill/>
            <a:ln w="12700" algn="ctr">
              <a:solidFill>
                <a:srgbClr val="DCD472"/>
              </a:solidFill>
              <a:prstDash val="sysDash"/>
              <a:miter lim="800000"/>
              <a:headEnd/>
              <a:tailEnd/>
            </a:ln>
          </p:spPr>
          <p:txBody>
            <a:bodyPr lIns="89979" tIns="71983" rIns="89979" bIns="71983" rtlCol="0" anchor="ctr"/>
            <a:lstStyle/>
            <a:p>
              <a:pPr algn="ctr" fontAlgn="base">
                <a:spcBef>
                  <a:spcPts val="600"/>
                </a:spcBef>
                <a:spcAft>
                  <a:spcPct val="0"/>
                </a:spcAft>
                <a:buClr>
                  <a:srgbClr val="F0AB00"/>
                </a:buClr>
                <a:buSzPct val="80000"/>
              </a:pPr>
              <a:endParaRPr lang="en-US" sz="2000" kern="0" dirty="0">
                <a:solidFill>
                  <a:srgbClr val="DCD472"/>
                </a:solidFill>
                <a:ea typeface="Arial Unicode MS" pitchFamily="34" charset="-128"/>
                <a:cs typeface="Arial Unicode MS" pitchFamily="34" charset="-128"/>
              </a:endParaRPr>
            </a:p>
          </p:txBody>
        </p:sp>
        <p:sp>
          <p:nvSpPr>
            <p:cNvPr id="49" name="Oval 48"/>
            <p:cNvSpPr/>
            <p:nvPr/>
          </p:nvSpPr>
          <p:spPr bwMode="gray">
            <a:xfrm>
              <a:off x="1969029" y="3949436"/>
              <a:ext cx="1780117" cy="1780117"/>
            </a:xfrm>
            <a:prstGeom prst="ellipse">
              <a:avLst/>
            </a:prstGeom>
            <a:solidFill>
              <a:srgbClr val="DCD472"/>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r>
                <a:rPr lang="en-GB" sz="2400" kern="0" dirty="0">
                  <a:solidFill>
                    <a:srgbClr val="646772"/>
                  </a:solidFill>
                  <a:latin typeface="Arial Narrow" charset="0"/>
                  <a:ea typeface="Arial Narrow" charset="0"/>
                  <a:cs typeface="Arial Narrow" charset="0"/>
                </a:rPr>
                <a:t>SAP HANA Database</a:t>
              </a:r>
            </a:p>
          </p:txBody>
        </p:sp>
      </p:grpSp>
      <p:sp>
        <p:nvSpPr>
          <p:cNvPr id="50" name="Oval 49"/>
          <p:cNvSpPr/>
          <p:nvPr/>
        </p:nvSpPr>
        <p:spPr bwMode="gray">
          <a:xfrm>
            <a:off x="3382762" y="3277370"/>
            <a:ext cx="1854770" cy="1854770"/>
          </a:xfrm>
          <a:prstGeom prst="ellipse">
            <a:avLst/>
          </a:prstGeom>
          <a:noFill/>
          <a:ln w="12700" algn="ctr">
            <a:solidFill>
              <a:srgbClr val="96C9AE"/>
            </a:solidFill>
            <a:prstDash val="sysDash"/>
            <a:miter lim="800000"/>
            <a:headEnd/>
            <a:tailEnd/>
          </a:ln>
        </p:spPr>
        <p:txBody>
          <a:bodyPr lIns="89979" tIns="71983" rIns="89979" bIns="71983" rtlCol="0" anchor="ctr"/>
          <a:lstStyle/>
          <a:p>
            <a:pPr algn="ctr" fontAlgn="base">
              <a:spcBef>
                <a:spcPts val="600"/>
              </a:spcBef>
              <a:spcAft>
                <a:spcPct val="0"/>
              </a:spcAft>
              <a:buClr>
                <a:srgbClr val="F0AB00"/>
              </a:buClr>
              <a:buSzPct val="80000"/>
            </a:pPr>
            <a:endParaRPr lang="en-US" sz="2000" kern="0" dirty="0">
              <a:solidFill>
                <a:srgbClr val="DCD472"/>
              </a:solidFill>
              <a:ea typeface="Arial Unicode MS" pitchFamily="34" charset="-128"/>
              <a:cs typeface="Arial Unicode MS" pitchFamily="34" charset="-128"/>
            </a:endParaRPr>
          </a:p>
        </p:txBody>
      </p:sp>
      <p:grpSp>
        <p:nvGrpSpPr>
          <p:cNvPr id="51" name="Group 50"/>
          <p:cNvGrpSpPr/>
          <p:nvPr/>
        </p:nvGrpSpPr>
        <p:grpSpPr>
          <a:xfrm>
            <a:off x="1051245" y="3201618"/>
            <a:ext cx="2709707" cy="2709707"/>
            <a:chOff x="1754187" y="3734594"/>
            <a:chExt cx="2209800" cy="2209800"/>
          </a:xfrm>
        </p:grpSpPr>
        <p:sp>
          <p:nvSpPr>
            <p:cNvPr id="52" name="Oval 51"/>
            <p:cNvSpPr/>
            <p:nvPr/>
          </p:nvSpPr>
          <p:spPr bwMode="gray">
            <a:xfrm>
              <a:off x="1754187" y="3734594"/>
              <a:ext cx="2209800" cy="2209800"/>
            </a:xfrm>
            <a:prstGeom prst="ellipse">
              <a:avLst/>
            </a:prstGeom>
            <a:noFill/>
            <a:ln w="12700" algn="ctr">
              <a:solidFill>
                <a:srgbClr val="646772"/>
              </a:solidFill>
              <a:prstDash val="sysDash"/>
              <a:miter lim="800000"/>
              <a:headEnd/>
              <a:tailEnd/>
            </a:ln>
          </p:spPr>
          <p:txBody>
            <a:bodyPr lIns="89979" tIns="71983" rIns="89979" bIns="71983" rtlCol="0" anchor="ctr"/>
            <a:lstStyle/>
            <a:p>
              <a:pPr algn="ctr" fontAlgn="base">
                <a:spcBef>
                  <a:spcPts val="600"/>
                </a:spcBef>
                <a:spcAft>
                  <a:spcPct val="0"/>
                </a:spcAft>
                <a:buClr>
                  <a:srgbClr val="F0AB00"/>
                </a:buClr>
                <a:buSzPct val="80000"/>
              </a:pPr>
              <a:endParaRPr lang="en-US" sz="2000" kern="0" dirty="0">
                <a:solidFill>
                  <a:srgbClr val="DCD472"/>
                </a:solidFill>
                <a:ea typeface="Arial Unicode MS" pitchFamily="34" charset="-128"/>
                <a:cs typeface="Arial Unicode MS" pitchFamily="34" charset="-128"/>
              </a:endParaRPr>
            </a:p>
          </p:txBody>
        </p:sp>
        <p:sp>
          <p:nvSpPr>
            <p:cNvPr id="53" name="Oval 52"/>
            <p:cNvSpPr/>
            <p:nvPr/>
          </p:nvSpPr>
          <p:spPr bwMode="gray">
            <a:xfrm>
              <a:off x="1969029" y="3949436"/>
              <a:ext cx="1780117" cy="1780117"/>
            </a:xfrm>
            <a:prstGeom prst="ellipse">
              <a:avLst/>
            </a:prstGeom>
            <a:solidFill>
              <a:srgbClr val="646772"/>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r>
                <a:rPr lang="en-GB" sz="2400" kern="0" dirty="0">
                  <a:solidFill>
                    <a:srgbClr val="DCD472"/>
                  </a:solidFill>
                  <a:latin typeface="Arial Narrow" charset="0"/>
                  <a:ea typeface="Arial Narrow" charset="0"/>
                  <a:cs typeface="Arial Narrow" charset="0"/>
                </a:rPr>
                <a:t>DDL Source</a:t>
              </a:r>
            </a:p>
          </p:txBody>
        </p:sp>
      </p:grpSp>
      <p:grpSp>
        <p:nvGrpSpPr>
          <p:cNvPr id="54" name="Group 53"/>
          <p:cNvGrpSpPr/>
          <p:nvPr/>
        </p:nvGrpSpPr>
        <p:grpSpPr>
          <a:xfrm>
            <a:off x="4762809" y="2235726"/>
            <a:ext cx="2742565" cy="2742565"/>
            <a:chOff x="-227013" y="3985419"/>
            <a:chExt cx="2743200" cy="2743200"/>
          </a:xfrm>
        </p:grpSpPr>
        <p:sp>
          <p:nvSpPr>
            <p:cNvPr id="55" name="Oval 54"/>
            <p:cNvSpPr/>
            <p:nvPr/>
          </p:nvSpPr>
          <p:spPr bwMode="gray">
            <a:xfrm>
              <a:off x="-227013" y="3985419"/>
              <a:ext cx="2743200" cy="2743200"/>
            </a:xfrm>
            <a:prstGeom prst="ellipse">
              <a:avLst/>
            </a:prstGeom>
            <a:noFill/>
            <a:ln w="12700" algn="ctr">
              <a:solidFill>
                <a:srgbClr val="55A1C0"/>
              </a:solidFill>
              <a:prstDash val="sysDash"/>
              <a:miter lim="800000"/>
              <a:headEnd/>
              <a:tailEnd/>
            </a:ln>
          </p:spPr>
          <p:txBody>
            <a:bodyPr lIns="89979" tIns="71983" rIns="89979" bIns="71983" rtlCol="0" anchor="ctr"/>
            <a:lstStyle/>
            <a:p>
              <a:pPr algn="ctr" fontAlgn="base">
                <a:spcBef>
                  <a:spcPts val="600"/>
                </a:spcBef>
                <a:spcAft>
                  <a:spcPct val="0"/>
                </a:spcAft>
                <a:buClr>
                  <a:srgbClr val="F0AB00"/>
                </a:buClr>
                <a:buSzPct val="80000"/>
              </a:pPr>
              <a:endParaRPr lang="en-US" sz="2000" kern="0" dirty="0">
                <a:solidFill>
                  <a:srgbClr val="DCD472"/>
                </a:solidFill>
                <a:ea typeface="Arial Unicode MS" pitchFamily="34" charset="-128"/>
                <a:cs typeface="Arial Unicode MS" pitchFamily="34" charset="-128"/>
              </a:endParaRPr>
            </a:p>
          </p:txBody>
        </p:sp>
        <p:sp>
          <p:nvSpPr>
            <p:cNvPr id="56" name="Oval 55"/>
            <p:cNvSpPr/>
            <p:nvPr/>
          </p:nvSpPr>
          <p:spPr bwMode="gray">
            <a:xfrm>
              <a:off x="39687" y="4252119"/>
              <a:ext cx="2209800" cy="2209800"/>
            </a:xfrm>
            <a:prstGeom prst="ellipse">
              <a:avLst/>
            </a:prstGeom>
            <a:solidFill>
              <a:srgbClr val="55A1C0"/>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r>
                <a:rPr lang="en-GB" sz="2400" kern="0" dirty="0">
                  <a:solidFill>
                    <a:schemeClr val="bg1"/>
                  </a:solidFill>
                  <a:latin typeface="Arial Narrow" charset="0"/>
                  <a:ea typeface="Arial Narrow" charset="0"/>
                  <a:cs typeface="Arial Narrow" charset="0"/>
                </a:rPr>
                <a:t>ABAP Managed Database Procedure</a:t>
              </a:r>
            </a:p>
          </p:txBody>
        </p:sp>
      </p:grpSp>
      <p:sp>
        <p:nvSpPr>
          <p:cNvPr id="57" name="TextBox 56"/>
          <p:cNvSpPr txBox="1"/>
          <p:nvPr/>
        </p:nvSpPr>
        <p:spPr>
          <a:xfrm>
            <a:off x="5231863" y="5501017"/>
            <a:ext cx="2523067" cy="680321"/>
          </a:xfrm>
          <a:prstGeom prst="rect">
            <a:avLst/>
          </a:prstGeom>
          <a:noFill/>
        </p:spPr>
        <p:txBody>
          <a:bodyPr wrap="square" lIns="0" tIns="0" rIns="0" bIns="0" rtlCol="0">
            <a:noAutofit/>
          </a:bodyPr>
          <a:lstStyle/>
          <a:p>
            <a:pPr fontAlgn="base">
              <a:spcBef>
                <a:spcPts val="600"/>
              </a:spcBef>
              <a:spcAft>
                <a:spcPct val="0"/>
              </a:spcAft>
              <a:buClr>
                <a:srgbClr val="F0AB00"/>
              </a:buClr>
              <a:buSzPct val="80000"/>
            </a:pPr>
            <a:r>
              <a:rPr lang="en-GB" sz="1800" b="1" kern="0" dirty="0">
                <a:solidFill>
                  <a:srgbClr val="55A1C0"/>
                </a:solidFill>
                <a:ea typeface="Arial Narrow" charset="0"/>
                <a:cs typeface="Arial Narrow" charset="0"/>
              </a:rPr>
              <a:t>Includes SQL-script function body</a:t>
            </a:r>
          </a:p>
        </p:txBody>
      </p:sp>
    </p:spTree>
    <p:extLst>
      <p:ext uri="{BB962C8B-B14F-4D97-AF65-F5344CB8AC3E}">
        <p14:creationId xmlns:p14="http://schemas.microsoft.com/office/powerpoint/2010/main" val="25520820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Key Feature of Table Function</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7" name="Rectangle 6"/>
          <p:cNvSpPr/>
          <p:nvPr/>
        </p:nvSpPr>
        <p:spPr>
          <a:xfrm>
            <a:off x="2236759" y="5319430"/>
            <a:ext cx="4128253" cy="707886"/>
          </a:xfrm>
          <a:prstGeom prst="rect">
            <a:avLst/>
          </a:prstGeom>
        </p:spPr>
        <p:txBody>
          <a:bodyPr wrap="square">
            <a:spAutoFit/>
          </a:bodyPr>
          <a:lstStyle/>
          <a:p>
            <a:r>
              <a:rPr lang="en-US" sz="2000" kern="0" dirty="0">
                <a:solidFill>
                  <a:srgbClr val="000000"/>
                </a:solidFill>
                <a:ea typeface="Arial Unicode MS" pitchFamily="34" charset="-128"/>
                <a:cs typeface="Arial Unicode MS" pitchFamily="34" charset="-128"/>
                <a:sym typeface="Wingdings" panose="05000000000000000000" pitchFamily="2" charset="2"/>
              </a:rPr>
              <a:t>Exercise </a:t>
            </a:r>
            <a:endParaRPr lang="en-US" sz="2000" dirty="0">
              <a:solidFill>
                <a:srgbClr val="3C3C3C"/>
              </a:solidFill>
              <a:hlinkClick r:id="rId3"/>
            </a:endParaRPr>
          </a:p>
          <a:p>
            <a:r>
              <a:rPr lang="en-US" sz="2000" dirty="0">
                <a:solidFill>
                  <a:srgbClr val="3C3C3C"/>
                </a:solidFill>
                <a:hlinkClick r:id="rId3"/>
              </a:rPr>
              <a:t>CDS Table Function Code</a:t>
            </a:r>
            <a:endParaRPr lang="en-US" sz="2000" dirty="0">
              <a:solidFill>
                <a:srgbClr val="3C3C3C"/>
              </a:solidFill>
            </a:endParaRPr>
          </a:p>
        </p:txBody>
      </p:sp>
      <p:pic>
        <p:nvPicPr>
          <p:cNvPr id="6152" name="Picture 8" descr="Free Vector | Businessman entrepreneur working at office desk."/>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40007" y="2732792"/>
            <a:ext cx="3696843" cy="3696843"/>
          </a:xfrm>
          <a:prstGeom prst="rect">
            <a:avLst/>
          </a:prstGeom>
          <a:noFill/>
          <a:extLst>
            <a:ext uri="{909E8E84-426E-40DD-AFC4-6F175D3DCCD1}">
              <a14:hiddenFill xmlns:a14="http://schemas.microsoft.com/office/drawing/2010/main">
                <a:solidFill>
                  <a:srgbClr val="FFFFFF"/>
                </a:solidFill>
              </a14:hiddenFill>
            </a:ext>
          </a:extLst>
        </p:spPr>
      </p:pic>
      <p:sp>
        <p:nvSpPr>
          <p:cNvPr id="8" name="Text Placeholder 2"/>
          <p:cNvSpPr txBox="1">
            <a:spLocks/>
          </p:cNvSpPr>
          <p:nvPr/>
        </p:nvSpPr>
        <p:spPr>
          <a:xfrm>
            <a:off x="261764" y="883856"/>
            <a:ext cx="11545200" cy="2052471"/>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797" indent="-342797">
              <a:buFont typeface="Arial" panose="020B0604020202020204" pitchFamily="34" charset="0"/>
              <a:buChar char="•"/>
            </a:pPr>
            <a:r>
              <a:rPr lang="en-US" sz="1800" kern="0" dirty="0">
                <a:solidFill>
                  <a:srgbClr val="000000"/>
                </a:solidFill>
                <a:ea typeface="Arial Unicode MS" pitchFamily="34" charset="-128"/>
                <a:cs typeface="Arial Unicode MS" pitchFamily="34" charset="-128"/>
              </a:rPr>
              <a:t>They are implemented in HANA SQLScript via AMDP methods</a:t>
            </a:r>
          </a:p>
          <a:p>
            <a:pPr marL="342797" indent="-342797">
              <a:buFont typeface="Arial" panose="020B0604020202020204" pitchFamily="34" charset="0"/>
              <a:buChar char="•"/>
            </a:pPr>
            <a:r>
              <a:rPr lang="en-US" sz="1800" kern="0" dirty="0">
                <a:solidFill>
                  <a:srgbClr val="000000"/>
                </a:solidFill>
                <a:ea typeface="Arial Unicode MS" pitchFamily="34" charset="-128"/>
                <a:cs typeface="Arial Unicode MS" pitchFamily="34" charset="-128"/>
              </a:rPr>
              <a:t>Signature is defined in DDL source (importing parameters and return columns) </a:t>
            </a:r>
          </a:p>
          <a:p>
            <a:pPr marL="342797" indent="-342797">
              <a:buFont typeface="Arial" panose="020B0604020202020204" pitchFamily="34" charset="0"/>
              <a:buChar char="•"/>
            </a:pPr>
            <a:r>
              <a:rPr lang="en-US" sz="1800" kern="0" dirty="0">
                <a:solidFill>
                  <a:srgbClr val="000000"/>
                </a:solidFill>
                <a:ea typeface="Arial Unicode MS" pitchFamily="34" charset="-128"/>
                <a:cs typeface="Arial Unicode MS" pitchFamily="34" charset="-128"/>
              </a:rPr>
              <a:t>They can be consumed by Open SQL and ABAP CDS like other DDIC artifacts (i.e. DB tables, classical DDIC views, CDS views ...)</a:t>
            </a:r>
          </a:p>
          <a:p>
            <a:pPr marL="342797" indent="-342797">
              <a:buFont typeface="Arial" panose="020B0604020202020204" pitchFamily="34" charset="0"/>
              <a:buChar char="•"/>
            </a:pPr>
            <a:r>
              <a:rPr lang="en-US" sz="1800" kern="0" dirty="0">
                <a:solidFill>
                  <a:srgbClr val="000000"/>
                </a:solidFill>
                <a:ea typeface="Arial Unicode MS" pitchFamily="34" charset="-128"/>
                <a:cs typeface="Arial Unicode MS" pitchFamily="34" charset="-128"/>
                <a:sym typeface="Wingdings" panose="05000000000000000000" pitchFamily="2" charset="2"/>
              </a:rPr>
              <a:t>The SQLScript implementation is handled by the AMDP framework (lifecycle, tool support, extensibility etc.)</a:t>
            </a:r>
          </a:p>
          <a:p>
            <a:pPr marL="342797" indent="-342797">
              <a:buFont typeface="Arial" panose="020B0604020202020204" pitchFamily="34" charset="0"/>
              <a:buChar char="•"/>
            </a:pPr>
            <a:r>
              <a:rPr lang="en-US" sz="1800" kern="0" dirty="0">
                <a:solidFill>
                  <a:srgbClr val="000000"/>
                </a:solidFill>
                <a:ea typeface="Arial Unicode MS" pitchFamily="34" charset="-128"/>
                <a:cs typeface="Arial Unicode MS" pitchFamily="34" charset="-128"/>
              </a:rPr>
              <a:t>DDL source can be activated before the implementing AMDP method exists.</a:t>
            </a:r>
          </a:p>
          <a:p>
            <a:pPr marL="342797" indent="-342797">
              <a:buFont typeface="Arial" panose="020B0604020202020204" pitchFamily="34" charset="0"/>
              <a:buChar char="•"/>
            </a:pPr>
            <a:endParaRPr lang="en-US" sz="1800" kern="0" dirty="0">
              <a:solidFill>
                <a:srgbClr val="000000"/>
              </a:solidFill>
              <a:ea typeface="Arial Unicode MS" pitchFamily="34" charset="-128"/>
              <a:cs typeface="Arial Unicode MS" pitchFamily="34" charset="-128"/>
            </a:endParaRPr>
          </a:p>
        </p:txBody>
      </p:sp>
      <p:cxnSp>
        <p:nvCxnSpPr>
          <p:cNvPr id="9" name="Straight Connector 8">
            <a:extLst>
              <a:ext uri="{FF2B5EF4-FFF2-40B4-BE49-F238E27FC236}">
                <a16:creationId xmlns:a16="http://schemas.microsoft.com/office/drawing/2014/main" id="{A647AA67-6DD7-4570-BBB1-A750F7A29B1E}"/>
              </a:ext>
            </a:extLst>
          </p:cNvPr>
          <p:cNvCxnSpPr/>
          <p:nvPr/>
        </p:nvCxnSpPr>
        <p:spPr>
          <a:xfrm>
            <a:off x="350982" y="5070764"/>
            <a:ext cx="7518399" cy="0"/>
          </a:xfrm>
          <a:prstGeom prst="line">
            <a:avLst/>
          </a:prstGeom>
        </p:spPr>
        <p:style>
          <a:lnRef idx="1">
            <a:schemeClr val="dk1"/>
          </a:lnRef>
          <a:fillRef idx="0">
            <a:schemeClr val="dk1"/>
          </a:fillRef>
          <a:effectRef idx="0">
            <a:schemeClr val="dk1"/>
          </a:effectRef>
          <a:fontRef idx="minor">
            <a:schemeClr val="tx1"/>
          </a:fontRef>
        </p:style>
      </p:cxnSp>
      <p:grpSp>
        <p:nvGrpSpPr>
          <p:cNvPr id="10" name="Group 9">
            <a:extLst>
              <a:ext uri="{FF2B5EF4-FFF2-40B4-BE49-F238E27FC236}">
                <a16:creationId xmlns:a16="http://schemas.microsoft.com/office/drawing/2014/main" id="{6204E9F5-7B34-4839-9291-A0F4AC2C10EA}"/>
              </a:ext>
            </a:extLst>
          </p:cNvPr>
          <p:cNvGrpSpPr/>
          <p:nvPr/>
        </p:nvGrpSpPr>
        <p:grpSpPr>
          <a:xfrm>
            <a:off x="661814" y="5321143"/>
            <a:ext cx="969818" cy="920488"/>
            <a:chOff x="9904413" y="801688"/>
            <a:chExt cx="2668588" cy="2306638"/>
          </a:xfrm>
          <a:solidFill>
            <a:srgbClr val="F1C96C"/>
          </a:solidFill>
        </p:grpSpPr>
        <p:sp>
          <p:nvSpPr>
            <p:cNvPr id="11" name="Freeform 10">
              <a:extLst>
                <a:ext uri="{FF2B5EF4-FFF2-40B4-BE49-F238E27FC236}">
                  <a16:creationId xmlns:a16="http://schemas.microsoft.com/office/drawing/2014/main" id="{E5788E2D-BC25-4388-A507-E01B4AE91C71}"/>
                </a:ext>
              </a:extLst>
            </p:cNvPr>
            <p:cNvSpPr>
              <a:spLocks noEditPoints="1"/>
            </p:cNvSpPr>
            <p:nvPr/>
          </p:nvSpPr>
          <p:spPr bwMode="auto">
            <a:xfrm>
              <a:off x="9904413" y="801688"/>
              <a:ext cx="2668588" cy="2306638"/>
            </a:xfrm>
            <a:custGeom>
              <a:avLst/>
              <a:gdLst>
                <a:gd name="T0" fmla="*/ 244 w 3362"/>
                <a:gd name="T1" fmla="*/ 1990 h 2907"/>
                <a:gd name="T2" fmla="*/ 3118 w 3362"/>
                <a:gd name="T3" fmla="*/ 245 h 2907"/>
                <a:gd name="T4" fmla="*/ 163 w 3362"/>
                <a:gd name="T5" fmla="*/ 0 h 2907"/>
                <a:gd name="T6" fmla="*/ 3228 w 3362"/>
                <a:gd name="T7" fmla="*/ 2 h 2907"/>
                <a:gd name="T8" fmla="*/ 3281 w 3362"/>
                <a:gd name="T9" fmla="*/ 23 h 2907"/>
                <a:gd name="T10" fmla="*/ 3323 w 3362"/>
                <a:gd name="T11" fmla="*/ 57 h 2907"/>
                <a:gd name="T12" fmla="*/ 3352 w 3362"/>
                <a:gd name="T13" fmla="*/ 107 h 2907"/>
                <a:gd name="T14" fmla="*/ 3362 w 3362"/>
                <a:gd name="T15" fmla="*/ 163 h 2907"/>
                <a:gd name="T16" fmla="*/ 3359 w 3362"/>
                <a:gd name="T17" fmla="*/ 2101 h 2907"/>
                <a:gd name="T18" fmla="*/ 3339 w 3362"/>
                <a:gd name="T19" fmla="*/ 2154 h 2907"/>
                <a:gd name="T20" fmla="*/ 3304 w 3362"/>
                <a:gd name="T21" fmla="*/ 2197 h 2907"/>
                <a:gd name="T22" fmla="*/ 3256 w 3362"/>
                <a:gd name="T23" fmla="*/ 2225 h 2907"/>
                <a:gd name="T24" fmla="*/ 3199 w 3362"/>
                <a:gd name="T25" fmla="*/ 2235 h 2907"/>
                <a:gd name="T26" fmla="*/ 2064 w 3362"/>
                <a:gd name="T27" fmla="*/ 2605 h 2907"/>
                <a:gd name="T28" fmla="*/ 2536 w 3362"/>
                <a:gd name="T29" fmla="*/ 2608 h 2907"/>
                <a:gd name="T30" fmla="*/ 2589 w 3362"/>
                <a:gd name="T31" fmla="*/ 2631 h 2907"/>
                <a:gd name="T32" fmla="*/ 2630 w 3362"/>
                <a:gd name="T33" fmla="*/ 2672 h 2907"/>
                <a:gd name="T34" fmla="*/ 2653 w 3362"/>
                <a:gd name="T35" fmla="*/ 2725 h 2907"/>
                <a:gd name="T36" fmla="*/ 2653 w 3362"/>
                <a:gd name="T37" fmla="*/ 2786 h 2907"/>
                <a:gd name="T38" fmla="*/ 2630 w 3362"/>
                <a:gd name="T39" fmla="*/ 2840 h 2907"/>
                <a:gd name="T40" fmla="*/ 2589 w 3362"/>
                <a:gd name="T41" fmla="*/ 2880 h 2907"/>
                <a:gd name="T42" fmla="*/ 2536 w 3362"/>
                <a:gd name="T43" fmla="*/ 2904 h 2907"/>
                <a:gd name="T44" fmla="*/ 856 w 3362"/>
                <a:gd name="T45" fmla="*/ 2907 h 2907"/>
                <a:gd name="T46" fmla="*/ 798 w 3362"/>
                <a:gd name="T47" fmla="*/ 2895 h 2907"/>
                <a:gd name="T48" fmla="*/ 750 w 3362"/>
                <a:gd name="T49" fmla="*/ 2862 h 2907"/>
                <a:gd name="T50" fmla="*/ 717 w 3362"/>
                <a:gd name="T51" fmla="*/ 2815 h 2907"/>
                <a:gd name="T52" fmla="*/ 706 w 3362"/>
                <a:gd name="T53" fmla="*/ 2755 h 2907"/>
                <a:gd name="T54" fmla="*/ 717 w 3362"/>
                <a:gd name="T55" fmla="*/ 2697 h 2907"/>
                <a:gd name="T56" fmla="*/ 750 w 3362"/>
                <a:gd name="T57" fmla="*/ 2649 h 2907"/>
                <a:gd name="T58" fmla="*/ 798 w 3362"/>
                <a:gd name="T59" fmla="*/ 2616 h 2907"/>
                <a:gd name="T60" fmla="*/ 856 w 3362"/>
                <a:gd name="T61" fmla="*/ 2605 h 2907"/>
                <a:gd name="T62" fmla="*/ 1298 w 3362"/>
                <a:gd name="T63" fmla="*/ 2235 h 2907"/>
                <a:gd name="T64" fmla="*/ 134 w 3362"/>
                <a:gd name="T65" fmla="*/ 2233 h 2907"/>
                <a:gd name="T66" fmla="*/ 81 w 3362"/>
                <a:gd name="T67" fmla="*/ 2212 h 2907"/>
                <a:gd name="T68" fmla="*/ 39 w 3362"/>
                <a:gd name="T69" fmla="*/ 2177 h 2907"/>
                <a:gd name="T70" fmla="*/ 10 w 3362"/>
                <a:gd name="T71" fmla="*/ 2128 h 2907"/>
                <a:gd name="T72" fmla="*/ 0 w 3362"/>
                <a:gd name="T73" fmla="*/ 2072 h 2907"/>
                <a:gd name="T74" fmla="*/ 3 w 3362"/>
                <a:gd name="T75" fmla="*/ 134 h 2907"/>
                <a:gd name="T76" fmla="*/ 22 w 3362"/>
                <a:gd name="T77" fmla="*/ 81 h 2907"/>
                <a:gd name="T78" fmla="*/ 58 w 3362"/>
                <a:gd name="T79" fmla="*/ 38 h 2907"/>
                <a:gd name="T80" fmla="*/ 106 w 3362"/>
                <a:gd name="T81" fmla="*/ 10 h 2907"/>
                <a:gd name="T82" fmla="*/ 163 w 3362"/>
                <a:gd name="T83" fmla="*/ 0 h 2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362" h="2907">
                  <a:moveTo>
                    <a:pt x="244" y="245"/>
                  </a:moveTo>
                  <a:lnTo>
                    <a:pt x="244" y="1990"/>
                  </a:lnTo>
                  <a:lnTo>
                    <a:pt x="3118" y="1990"/>
                  </a:lnTo>
                  <a:lnTo>
                    <a:pt x="3118" y="245"/>
                  </a:lnTo>
                  <a:lnTo>
                    <a:pt x="244" y="245"/>
                  </a:lnTo>
                  <a:close/>
                  <a:moveTo>
                    <a:pt x="163" y="0"/>
                  </a:moveTo>
                  <a:lnTo>
                    <a:pt x="3199" y="0"/>
                  </a:lnTo>
                  <a:lnTo>
                    <a:pt x="3228" y="2"/>
                  </a:lnTo>
                  <a:lnTo>
                    <a:pt x="3256" y="10"/>
                  </a:lnTo>
                  <a:lnTo>
                    <a:pt x="3281" y="23"/>
                  </a:lnTo>
                  <a:lnTo>
                    <a:pt x="3304" y="38"/>
                  </a:lnTo>
                  <a:lnTo>
                    <a:pt x="3323" y="57"/>
                  </a:lnTo>
                  <a:lnTo>
                    <a:pt x="3339" y="81"/>
                  </a:lnTo>
                  <a:lnTo>
                    <a:pt x="3352" y="107"/>
                  </a:lnTo>
                  <a:lnTo>
                    <a:pt x="3359" y="134"/>
                  </a:lnTo>
                  <a:lnTo>
                    <a:pt x="3362" y="163"/>
                  </a:lnTo>
                  <a:lnTo>
                    <a:pt x="3362" y="2072"/>
                  </a:lnTo>
                  <a:lnTo>
                    <a:pt x="3359" y="2101"/>
                  </a:lnTo>
                  <a:lnTo>
                    <a:pt x="3352" y="2128"/>
                  </a:lnTo>
                  <a:lnTo>
                    <a:pt x="3339" y="2154"/>
                  </a:lnTo>
                  <a:lnTo>
                    <a:pt x="3323" y="2177"/>
                  </a:lnTo>
                  <a:lnTo>
                    <a:pt x="3304" y="2197"/>
                  </a:lnTo>
                  <a:lnTo>
                    <a:pt x="3281" y="2212"/>
                  </a:lnTo>
                  <a:lnTo>
                    <a:pt x="3256" y="2225"/>
                  </a:lnTo>
                  <a:lnTo>
                    <a:pt x="3228" y="2233"/>
                  </a:lnTo>
                  <a:lnTo>
                    <a:pt x="3199" y="2235"/>
                  </a:lnTo>
                  <a:lnTo>
                    <a:pt x="2064" y="2235"/>
                  </a:lnTo>
                  <a:lnTo>
                    <a:pt x="2064" y="2605"/>
                  </a:lnTo>
                  <a:lnTo>
                    <a:pt x="2506" y="2605"/>
                  </a:lnTo>
                  <a:lnTo>
                    <a:pt x="2536" y="2608"/>
                  </a:lnTo>
                  <a:lnTo>
                    <a:pt x="2564" y="2616"/>
                  </a:lnTo>
                  <a:lnTo>
                    <a:pt x="2589" y="2631"/>
                  </a:lnTo>
                  <a:lnTo>
                    <a:pt x="2612" y="2649"/>
                  </a:lnTo>
                  <a:lnTo>
                    <a:pt x="2630" y="2672"/>
                  </a:lnTo>
                  <a:lnTo>
                    <a:pt x="2644" y="2697"/>
                  </a:lnTo>
                  <a:lnTo>
                    <a:pt x="2653" y="2725"/>
                  </a:lnTo>
                  <a:lnTo>
                    <a:pt x="2656" y="2755"/>
                  </a:lnTo>
                  <a:lnTo>
                    <a:pt x="2653" y="2786"/>
                  </a:lnTo>
                  <a:lnTo>
                    <a:pt x="2644" y="2815"/>
                  </a:lnTo>
                  <a:lnTo>
                    <a:pt x="2630" y="2840"/>
                  </a:lnTo>
                  <a:lnTo>
                    <a:pt x="2612" y="2862"/>
                  </a:lnTo>
                  <a:lnTo>
                    <a:pt x="2589" y="2880"/>
                  </a:lnTo>
                  <a:lnTo>
                    <a:pt x="2564" y="2895"/>
                  </a:lnTo>
                  <a:lnTo>
                    <a:pt x="2536" y="2904"/>
                  </a:lnTo>
                  <a:lnTo>
                    <a:pt x="2506" y="2907"/>
                  </a:lnTo>
                  <a:lnTo>
                    <a:pt x="856" y="2907"/>
                  </a:lnTo>
                  <a:lnTo>
                    <a:pt x="826" y="2904"/>
                  </a:lnTo>
                  <a:lnTo>
                    <a:pt x="798" y="2895"/>
                  </a:lnTo>
                  <a:lnTo>
                    <a:pt x="773" y="2880"/>
                  </a:lnTo>
                  <a:lnTo>
                    <a:pt x="750" y="2862"/>
                  </a:lnTo>
                  <a:lnTo>
                    <a:pt x="732" y="2840"/>
                  </a:lnTo>
                  <a:lnTo>
                    <a:pt x="717" y="2815"/>
                  </a:lnTo>
                  <a:lnTo>
                    <a:pt x="709" y="2786"/>
                  </a:lnTo>
                  <a:lnTo>
                    <a:pt x="706" y="2755"/>
                  </a:lnTo>
                  <a:lnTo>
                    <a:pt x="709" y="2725"/>
                  </a:lnTo>
                  <a:lnTo>
                    <a:pt x="717" y="2697"/>
                  </a:lnTo>
                  <a:lnTo>
                    <a:pt x="732" y="2672"/>
                  </a:lnTo>
                  <a:lnTo>
                    <a:pt x="750" y="2649"/>
                  </a:lnTo>
                  <a:lnTo>
                    <a:pt x="773" y="2631"/>
                  </a:lnTo>
                  <a:lnTo>
                    <a:pt x="798" y="2616"/>
                  </a:lnTo>
                  <a:lnTo>
                    <a:pt x="826" y="2608"/>
                  </a:lnTo>
                  <a:lnTo>
                    <a:pt x="856" y="2605"/>
                  </a:lnTo>
                  <a:lnTo>
                    <a:pt x="1298" y="2605"/>
                  </a:lnTo>
                  <a:lnTo>
                    <a:pt x="1298" y="2235"/>
                  </a:lnTo>
                  <a:lnTo>
                    <a:pt x="163" y="2235"/>
                  </a:lnTo>
                  <a:lnTo>
                    <a:pt x="134" y="2233"/>
                  </a:lnTo>
                  <a:lnTo>
                    <a:pt x="106" y="2225"/>
                  </a:lnTo>
                  <a:lnTo>
                    <a:pt x="81" y="2212"/>
                  </a:lnTo>
                  <a:lnTo>
                    <a:pt x="58" y="2197"/>
                  </a:lnTo>
                  <a:lnTo>
                    <a:pt x="39" y="2177"/>
                  </a:lnTo>
                  <a:lnTo>
                    <a:pt x="22" y="2154"/>
                  </a:lnTo>
                  <a:lnTo>
                    <a:pt x="10" y="2128"/>
                  </a:lnTo>
                  <a:lnTo>
                    <a:pt x="3" y="2101"/>
                  </a:lnTo>
                  <a:lnTo>
                    <a:pt x="0" y="2072"/>
                  </a:lnTo>
                  <a:lnTo>
                    <a:pt x="0" y="163"/>
                  </a:lnTo>
                  <a:lnTo>
                    <a:pt x="3" y="134"/>
                  </a:lnTo>
                  <a:lnTo>
                    <a:pt x="10" y="107"/>
                  </a:lnTo>
                  <a:lnTo>
                    <a:pt x="22" y="81"/>
                  </a:lnTo>
                  <a:lnTo>
                    <a:pt x="39" y="57"/>
                  </a:lnTo>
                  <a:lnTo>
                    <a:pt x="58" y="38"/>
                  </a:lnTo>
                  <a:lnTo>
                    <a:pt x="81" y="23"/>
                  </a:lnTo>
                  <a:lnTo>
                    <a:pt x="106" y="10"/>
                  </a:lnTo>
                  <a:lnTo>
                    <a:pt x="134" y="2"/>
                  </a:lnTo>
                  <a:lnTo>
                    <a:pt x="16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dirty="0">
                <a:ln>
                  <a:noFill/>
                </a:ln>
                <a:solidFill>
                  <a:prstClr val="black"/>
                </a:solidFill>
                <a:effectLst/>
                <a:uLnTx/>
                <a:uFillTx/>
              </a:endParaRPr>
            </a:p>
          </p:txBody>
        </p:sp>
        <p:sp>
          <p:nvSpPr>
            <p:cNvPr id="12" name="Freeform 11">
              <a:extLst>
                <a:ext uri="{FF2B5EF4-FFF2-40B4-BE49-F238E27FC236}">
                  <a16:creationId xmlns:a16="http://schemas.microsoft.com/office/drawing/2014/main" id="{33D735FA-4C70-418F-960B-4A90409354BA}"/>
                </a:ext>
              </a:extLst>
            </p:cNvPr>
            <p:cNvSpPr>
              <a:spLocks/>
            </p:cNvSpPr>
            <p:nvPr/>
          </p:nvSpPr>
          <p:spPr bwMode="auto">
            <a:xfrm>
              <a:off x="10469563" y="1414463"/>
              <a:ext cx="566738" cy="544513"/>
            </a:xfrm>
            <a:custGeom>
              <a:avLst/>
              <a:gdLst>
                <a:gd name="T0" fmla="*/ 614 w 714"/>
                <a:gd name="T1" fmla="*/ 0 h 687"/>
                <a:gd name="T2" fmla="*/ 632 w 714"/>
                <a:gd name="T3" fmla="*/ 2 h 687"/>
                <a:gd name="T4" fmla="*/ 651 w 714"/>
                <a:gd name="T5" fmla="*/ 8 h 687"/>
                <a:gd name="T6" fmla="*/ 667 w 714"/>
                <a:gd name="T7" fmla="*/ 17 h 687"/>
                <a:gd name="T8" fmla="*/ 683 w 714"/>
                <a:gd name="T9" fmla="*/ 29 h 687"/>
                <a:gd name="T10" fmla="*/ 696 w 714"/>
                <a:gd name="T11" fmla="*/ 44 h 687"/>
                <a:gd name="T12" fmla="*/ 706 w 714"/>
                <a:gd name="T13" fmla="*/ 62 h 687"/>
                <a:gd name="T14" fmla="*/ 712 w 714"/>
                <a:gd name="T15" fmla="*/ 80 h 687"/>
                <a:gd name="T16" fmla="*/ 714 w 714"/>
                <a:gd name="T17" fmla="*/ 101 h 687"/>
                <a:gd name="T18" fmla="*/ 714 w 714"/>
                <a:gd name="T19" fmla="*/ 103 h 687"/>
                <a:gd name="T20" fmla="*/ 711 w 714"/>
                <a:gd name="T21" fmla="*/ 126 h 687"/>
                <a:gd name="T22" fmla="*/ 704 w 714"/>
                <a:gd name="T23" fmla="*/ 147 h 687"/>
                <a:gd name="T24" fmla="*/ 691 w 714"/>
                <a:gd name="T25" fmla="*/ 166 h 687"/>
                <a:gd name="T26" fmla="*/ 675 w 714"/>
                <a:gd name="T27" fmla="*/ 181 h 687"/>
                <a:gd name="T28" fmla="*/ 656 w 714"/>
                <a:gd name="T29" fmla="*/ 194 h 687"/>
                <a:gd name="T30" fmla="*/ 334 w 714"/>
                <a:gd name="T31" fmla="*/ 343 h 687"/>
                <a:gd name="T32" fmla="*/ 656 w 714"/>
                <a:gd name="T33" fmla="*/ 493 h 687"/>
                <a:gd name="T34" fmla="*/ 675 w 714"/>
                <a:gd name="T35" fmla="*/ 505 h 687"/>
                <a:gd name="T36" fmla="*/ 691 w 714"/>
                <a:gd name="T37" fmla="*/ 521 h 687"/>
                <a:gd name="T38" fmla="*/ 704 w 714"/>
                <a:gd name="T39" fmla="*/ 539 h 687"/>
                <a:gd name="T40" fmla="*/ 711 w 714"/>
                <a:gd name="T41" fmla="*/ 561 h 687"/>
                <a:gd name="T42" fmla="*/ 714 w 714"/>
                <a:gd name="T43" fmla="*/ 583 h 687"/>
                <a:gd name="T44" fmla="*/ 714 w 714"/>
                <a:gd name="T45" fmla="*/ 586 h 687"/>
                <a:gd name="T46" fmla="*/ 712 w 714"/>
                <a:gd name="T47" fmla="*/ 607 h 687"/>
                <a:gd name="T48" fmla="*/ 706 w 714"/>
                <a:gd name="T49" fmla="*/ 625 h 687"/>
                <a:gd name="T50" fmla="*/ 696 w 714"/>
                <a:gd name="T51" fmla="*/ 643 h 687"/>
                <a:gd name="T52" fmla="*/ 683 w 714"/>
                <a:gd name="T53" fmla="*/ 658 h 687"/>
                <a:gd name="T54" fmla="*/ 667 w 714"/>
                <a:gd name="T55" fmla="*/ 670 h 687"/>
                <a:gd name="T56" fmla="*/ 651 w 714"/>
                <a:gd name="T57" fmla="*/ 679 h 687"/>
                <a:gd name="T58" fmla="*/ 632 w 714"/>
                <a:gd name="T59" fmla="*/ 685 h 687"/>
                <a:gd name="T60" fmla="*/ 614 w 714"/>
                <a:gd name="T61" fmla="*/ 687 h 687"/>
                <a:gd name="T62" fmla="*/ 592 w 714"/>
                <a:gd name="T63" fmla="*/ 684 h 687"/>
                <a:gd name="T64" fmla="*/ 572 w 714"/>
                <a:gd name="T65" fmla="*/ 677 h 687"/>
                <a:gd name="T66" fmla="*/ 58 w 714"/>
                <a:gd name="T67" fmla="*/ 438 h 687"/>
                <a:gd name="T68" fmla="*/ 38 w 714"/>
                <a:gd name="T69" fmla="*/ 426 h 687"/>
                <a:gd name="T70" fmla="*/ 23 w 714"/>
                <a:gd name="T71" fmla="*/ 409 h 687"/>
                <a:gd name="T72" fmla="*/ 11 w 714"/>
                <a:gd name="T73" fmla="*/ 391 h 687"/>
                <a:gd name="T74" fmla="*/ 2 w 714"/>
                <a:gd name="T75" fmla="*/ 370 h 687"/>
                <a:gd name="T76" fmla="*/ 0 w 714"/>
                <a:gd name="T77" fmla="*/ 347 h 687"/>
                <a:gd name="T78" fmla="*/ 0 w 714"/>
                <a:gd name="T79" fmla="*/ 340 h 687"/>
                <a:gd name="T80" fmla="*/ 2 w 714"/>
                <a:gd name="T81" fmla="*/ 317 h 687"/>
                <a:gd name="T82" fmla="*/ 11 w 714"/>
                <a:gd name="T83" fmla="*/ 296 h 687"/>
                <a:gd name="T84" fmla="*/ 23 w 714"/>
                <a:gd name="T85" fmla="*/ 276 h 687"/>
                <a:gd name="T86" fmla="*/ 38 w 714"/>
                <a:gd name="T87" fmla="*/ 261 h 687"/>
                <a:gd name="T88" fmla="*/ 58 w 714"/>
                <a:gd name="T89" fmla="*/ 249 h 687"/>
                <a:gd name="T90" fmla="*/ 572 w 714"/>
                <a:gd name="T91" fmla="*/ 10 h 687"/>
                <a:gd name="T92" fmla="*/ 592 w 714"/>
                <a:gd name="T93" fmla="*/ 3 h 687"/>
                <a:gd name="T94" fmla="*/ 614 w 714"/>
                <a:gd name="T95" fmla="*/ 0 h 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14" h="687">
                  <a:moveTo>
                    <a:pt x="614" y="0"/>
                  </a:moveTo>
                  <a:lnTo>
                    <a:pt x="632" y="2"/>
                  </a:lnTo>
                  <a:lnTo>
                    <a:pt x="651" y="8"/>
                  </a:lnTo>
                  <a:lnTo>
                    <a:pt x="667" y="17"/>
                  </a:lnTo>
                  <a:lnTo>
                    <a:pt x="683" y="29"/>
                  </a:lnTo>
                  <a:lnTo>
                    <a:pt x="696" y="44"/>
                  </a:lnTo>
                  <a:lnTo>
                    <a:pt x="706" y="62"/>
                  </a:lnTo>
                  <a:lnTo>
                    <a:pt x="712" y="80"/>
                  </a:lnTo>
                  <a:lnTo>
                    <a:pt x="714" y="101"/>
                  </a:lnTo>
                  <a:lnTo>
                    <a:pt x="714" y="103"/>
                  </a:lnTo>
                  <a:lnTo>
                    <a:pt x="711" y="126"/>
                  </a:lnTo>
                  <a:lnTo>
                    <a:pt x="704" y="147"/>
                  </a:lnTo>
                  <a:lnTo>
                    <a:pt x="691" y="166"/>
                  </a:lnTo>
                  <a:lnTo>
                    <a:pt x="675" y="181"/>
                  </a:lnTo>
                  <a:lnTo>
                    <a:pt x="656" y="194"/>
                  </a:lnTo>
                  <a:lnTo>
                    <a:pt x="334" y="343"/>
                  </a:lnTo>
                  <a:lnTo>
                    <a:pt x="656" y="493"/>
                  </a:lnTo>
                  <a:lnTo>
                    <a:pt x="675" y="505"/>
                  </a:lnTo>
                  <a:lnTo>
                    <a:pt x="691" y="521"/>
                  </a:lnTo>
                  <a:lnTo>
                    <a:pt x="704" y="539"/>
                  </a:lnTo>
                  <a:lnTo>
                    <a:pt x="711" y="561"/>
                  </a:lnTo>
                  <a:lnTo>
                    <a:pt x="714" y="583"/>
                  </a:lnTo>
                  <a:lnTo>
                    <a:pt x="714" y="586"/>
                  </a:lnTo>
                  <a:lnTo>
                    <a:pt x="712" y="607"/>
                  </a:lnTo>
                  <a:lnTo>
                    <a:pt x="706" y="625"/>
                  </a:lnTo>
                  <a:lnTo>
                    <a:pt x="696" y="643"/>
                  </a:lnTo>
                  <a:lnTo>
                    <a:pt x="683" y="658"/>
                  </a:lnTo>
                  <a:lnTo>
                    <a:pt x="667" y="670"/>
                  </a:lnTo>
                  <a:lnTo>
                    <a:pt x="651" y="679"/>
                  </a:lnTo>
                  <a:lnTo>
                    <a:pt x="632" y="685"/>
                  </a:lnTo>
                  <a:lnTo>
                    <a:pt x="614" y="687"/>
                  </a:lnTo>
                  <a:lnTo>
                    <a:pt x="592" y="684"/>
                  </a:lnTo>
                  <a:lnTo>
                    <a:pt x="572" y="677"/>
                  </a:lnTo>
                  <a:lnTo>
                    <a:pt x="58" y="438"/>
                  </a:lnTo>
                  <a:lnTo>
                    <a:pt x="38" y="426"/>
                  </a:lnTo>
                  <a:lnTo>
                    <a:pt x="23" y="409"/>
                  </a:lnTo>
                  <a:lnTo>
                    <a:pt x="11" y="391"/>
                  </a:lnTo>
                  <a:lnTo>
                    <a:pt x="2" y="370"/>
                  </a:lnTo>
                  <a:lnTo>
                    <a:pt x="0" y="347"/>
                  </a:lnTo>
                  <a:lnTo>
                    <a:pt x="0" y="340"/>
                  </a:lnTo>
                  <a:lnTo>
                    <a:pt x="2" y="317"/>
                  </a:lnTo>
                  <a:lnTo>
                    <a:pt x="11" y="296"/>
                  </a:lnTo>
                  <a:lnTo>
                    <a:pt x="23" y="276"/>
                  </a:lnTo>
                  <a:lnTo>
                    <a:pt x="38" y="261"/>
                  </a:lnTo>
                  <a:lnTo>
                    <a:pt x="58" y="249"/>
                  </a:lnTo>
                  <a:lnTo>
                    <a:pt x="572" y="10"/>
                  </a:lnTo>
                  <a:lnTo>
                    <a:pt x="592" y="3"/>
                  </a:lnTo>
                  <a:lnTo>
                    <a:pt x="61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3" name="Freeform 12">
              <a:extLst>
                <a:ext uri="{FF2B5EF4-FFF2-40B4-BE49-F238E27FC236}">
                  <a16:creationId xmlns:a16="http://schemas.microsoft.com/office/drawing/2014/main" id="{AD4E7D2B-C2BD-4DC1-8119-5E77055B8E4C}"/>
                </a:ext>
              </a:extLst>
            </p:cNvPr>
            <p:cNvSpPr>
              <a:spLocks/>
            </p:cNvSpPr>
            <p:nvPr/>
          </p:nvSpPr>
          <p:spPr bwMode="auto">
            <a:xfrm>
              <a:off x="11025188" y="1189038"/>
              <a:ext cx="427038" cy="990600"/>
            </a:xfrm>
            <a:custGeom>
              <a:avLst/>
              <a:gdLst>
                <a:gd name="T0" fmla="*/ 437 w 539"/>
                <a:gd name="T1" fmla="*/ 0 h 1250"/>
                <a:gd name="T2" fmla="*/ 440 w 539"/>
                <a:gd name="T3" fmla="*/ 0 h 1250"/>
                <a:gd name="T4" fmla="*/ 464 w 539"/>
                <a:gd name="T5" fmla="*/ 2 h 1250"/>
                <a:gd name="T6" fmla="*/ 485 w 539"/>
                <a:gd name="T7" fmla="*/ 10 h 1250"/>
                <a:gd name="T8" fmla="*/ 505 w 539"/>
                <a:gd name="T9" fmla="*/ 24 h 1250"/>
                <a:gd name="T10" fmla="*/ 521 w 539"/>
                <a:gd name="T11" fmla="*/ 41 h 1250"/>
                <a:gd name="T12" fmla="*/ 532 w 539"/>
                <a:gd name="T13" fmla="*/ 61 h 1250"/>
                <a:gd name="T14" fmla="*/ 538 w 539"/>
                <a:gd name="T15" fmla="*/ 84 h 1250"/>
                <a:gd name="T16" fmla="*/ 539 w 539"/>
                <a:gd name="T17" fmla="*/ 107 h 1250"/>
                <a:gd name="T18" fmla="*/ 535 w 539"/>
                <a:gd name="T19" fmla="*/ 130 h 1250"/>
                <a:gd name="T20" fmla="*/ 197 w 539"/>
                <a:gd name="T21" fmla="*/ 1180 h 1250"/>
                <a:gd name="T22" fmla="*/ 188 w 539"/>
                <a:gd name="T23" fmla="*/ 1200 h 1250"/>
                <a:gd name="T24" fmla="*/ 176 w 539"/>
                <a:gd name="T25" fmla="*/ 1217 h 1250"/>
                <a:gd name="T26" fmla="*/ 161 w 539"/>
                <a:gd name="T27" fmla="*/ 1231 h 1250"/>
                <a:gd name="T28" fmla="*/ 143 w 539"/>
                <a:gd name="T29" fmla="*/ 1242 h 1250"/>
                <a:gd name="T30" fmla="*/ 123 w 539"/>
                <a:gd name="T31" fmla="*/ 1248 h 1250"/>
                <a:gd name="T32" fmla="*/ 103 w 539"/>
                <a:gd name="T33" fmla="*/ 1250 h 1250"/>
                <a:gd name="T34" fmla="*/ 99 w 539"/>
                <a:gd name="T35" fmla="*/ 1250 h 1250"/>
                <a:gd name="T36" fmla="*/ 76 w 539"/>
                <a:gd name="T37" fmla="*/ 1248 h 1250"/>
                <a:gd name="T38" fmla="*/ 55 w 539"/>
                <a:gd name="T39" fmla="*/ 1240 h 1250"/>
                <a:gd name="T40" fmla="*/ 35 w 539"/>
                <a:gd name="T41" fmla="*/ 1226 h 1250"/>
                <a:gd name="T42" fmla="*/ 19 w 539"/>
                <a:gd name="T43" fmla="*/ 1209 h 1250"/>
                <a:gd name="T44" fmla="*/ 8 w 539"/>
                <a:gd name="T45" fmla="*/ 1188 h 1250"/>
                <a:gd name="T46" fmla="*/ 2 w 539"/>
                <a:gd name="T47" fmla="*/ 1166 h 1250"/>
                <a:gd name="T48" fmla="*/ 0 w 539"/>
                <a:gd name="T49" fmla="*/ 1142 h 1250"/>
                <a:gd name="T50" fmla="*/ 5 w 539"/>
                <a:gd name="T51" fmla="*/ 1120 h 1250"/>
                <a:gd name="T52" fmla="*/ 342 w 539"/>
                <a:gd name="T53" fmla="*/ 70 h 1250"/>
                <a:gd name="T54" fmla="*/ 352 w 539"/>
                <a:gd name="T55" fmla="*/ 49 h 1250"/>
                <a:gd name="T56" fmla="*/ 364 w 539"/>
                <a:gd name="T57" fmla="*/ 33 h 1250"/>
                <a:gd name="T58" fmla="*/ 379 w 539"/>
                <a:gd name="T59" fmla="*/ 18 h 1250"/>
                <a:gd name="T60" fmla="*/ 396 w 539"/>
                <a:gd name="T61" fmla="*/ 8 h 1250"/>
                <a:gd name="T62" fmla="*/ 417 w 539"/>
                <a:gd name="T63" fmla="*/ 2 h 1250"/>
                <a:gd name="T64" fmla="*/ 437 w 539"/>
                <a:gd name="T65" fmla="*/ 0 h 1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39" h="1250">
                  <a:moveTo>
                    <a:pt x="437" y="0"/>
                  </a:moveTo>
                  <a:lnTo>
                    <a:pt x="440" y="0"/>
                  </a:lnTo>
                  <a:lnTo>
                    <a:pt x="464" y="2"/>
                  </a:lnTo>
                  <a:lnTo>
                    <a:pt x="485" y="10"/>
                  </a:lnTo>
                  <a:lnTo>
                    <a:pt x="505" y="24"/>
                  </a:lnTo>
                  <a:lnTo>
                    <a:pt x="521" y="41"/>
                  </a:lnTo>
                  <a:lnTo>
                    <a:pt x="532" y="61"/>
                  </a:lnTo>
                  <a:lnTo>
                    <a:pt x="538" y="84"/>
                  </a:lnTo>
                  <a:lnTo>
                    <a:pt x="539" y="107"/>
                  </a:lnTo>
                  <a:lnTo>
                    <a:pt x="535" y="130"/>
                  </a:lnTo>
                  <a:lnTo>
                    <a:pt x="197" y="1180"/>
                  </a:lnTo>
                  <a:lnTo>
                    <a:pt x="188" y="1200"/>
                  </a:lnTo>
                  <a:lnTo>
                    <a:pt x="176" y="1217"/>
                  </a:lnTo>
                  <a:lnTo>
                    <a:pt x="161" y="1231"/>
                  </a:lnTo>
                  <a:lnTo>
                    <a:pt x="143" y="1242"/>
                  </a:lnTo>
                  <a:lnTo>
                    <a:pt x="123" y="1248"/>
                  </a:lnTo>
                  <a:lnTo>
                    <a:pt x="103" y="1250"/>
                  </a:lnTo>
                  <a:lnTo>
                    <a:pt x="99" y="1250"/>
                  </a:lnTo>
                  <a:lnTo>
                    <a:pt x="76" y="1248"/>
                  </a:lnTo>
                  <a:lnTo>
                    <a:pt x="55" y="1240"/>
                  </a:lnTo>
                  <a:lnTo>
                    <a:pt x="35" y="1226"/>
                  </a:lnTo>
                  <a:lnTo>
                    <a:pt x="19" y="1209"/>
                  </a:lnTo>
                  <a:lnTo>
                    <a:pt x="8" y="1188"/>
                  </a:lnTo>
                  <a:lnTo>
                    <a:pt x="2" y="1166"/>
                  </a:lnTo>
                  <a:lnTo>
                    <a:pt x="0" y="1142"/>
                  </a:lnTo>
                  <a:lnTo>
                    <a:pt x="5" y="1120"/>
                  </a:lnTo>
                  <a:lnTo>
                    <a:pt x="342" y="70"/>
                  </a:lnTo>
                  <a:lnTo>
                    <a:pt x="352" y="49"/>
                  </a:lnTo>
                  <a:lnTo>
                    <a:pt x="364" y="33"/>
                  </a:lnTo>
                  <a:lnTo>
                    <a:pt x="379" y="18"/>
                  </a:lnTo>
                  <a:lnTo>
                    <a:pt x="396" y="8"/>
                  </a:lnTo>
                  <a:lnTo>
                    <a:pt x="417" y="2"/>
                  </a:lnTo>
                  <a:lnTo>
                    <a:pt x="43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4" name="Freeform 13">
              <a:extLst>
                <a:ext uri="{FF2B5EF4-FFF2-40B4-BE49-F238E27FC236}">
                  <a16:creationId xmlns:a16="http://schemas.microsoft.com/office/drawing/2014/main" id="{83CCFA1F-1251-4C6B-8D80-D310B41FDB08}"/>
                </a:ext>
              </a:extLst>
            </p:cNvPr>
            <p:cNvSpPr>
              <a:spLocks/>
            </p:cNvSpPr>
            <p:nvPr/>
          </p:nvSpPr>
          <p:spPr bwMode="auto">
            <a:xfrm>
              <a:off x="11441113" y="1414463"/>
              <a:ext cx="566738" cy="544513"/>
            </a:xfrm>
            <a:custGeom>
              <a:avLst/>
              <a:gdLst>
                <a:gd name="T0" fmla="*/ 100 w 713"/>
                <a:gd name="T1" fmla="*/ 0 h 687"/>
                <a:gd name="T2" fmla="*/ 122 w 713"/>
                <a:gd name="T3" fmla="*/ 3 h 687"/>
                <a:gd name="T4" fmla="*/ 142 w 713"/>
                <a:gd name="T5" fmla="*/ 10 h 687"/>
                <a:gd name="T6" fmla="*/ 656 w 713"/>
                <a:gd name="T7" fmla="*/ 249 h 687"/>
                <a:gd name="T8" fmla="*/ 676 w 713"/>
                <a:gd name="T9" fmla="*/ 261 h 687"/>
                <a:gd name="T10" fmla="*/ 691 w 713"/>
                <a:gd name="T11" fmla="*/ 276 h 687"/>
                <a:gd name="T12" fmla="*/ 703 w 713"/>
                <a:gd name="T13" fmla="*/ 296 h 687"/>
                <a:gd name="T14" fmla="*/ 711 w 713"/>
                <a:gd name="T15" fmla="*/ 317 h 687"/>
                <a:gd name="T16" fmla="*/ 713 w 713"/>
                <a:gd name="T17" fmla="*/ 340 h 687"/>
                <a:gd name="T18" fmla="*/ 713 w 713"/>
                <a:gd name="T19" fmla="*/ 347 h 687"/>
                <a:gd name="T20" fmla="*/ 711 w 713"/>
                <a:gd name="T21" fmla="*/ 370 h 687"/>
                <a:gd name="T22" fmla="*/ 703 w 713"/>
                <a:gd name="T23" fmla="*/ 391 h 687"/>
                <a:gd name="T24" fmla="*/ 691 w 713"/>
                <a:gd name="T25" fmla="*/ 409 h 687"/>
                <a:gd name="T26" fmla="*/ 676 w 713"/>
                <a:gd name="T27" fmla="*/ 426 h 687"/>
                <a:gd name="T28" fmla="*/ 656 w 713"/>
                <a:gd name="T29" fmla="*/ 438 h 687"/>
                <a:gd name="T30" fmla="*/ 142 w 713"/>
                <a:gd name="T31" fmla="*/ 677 h 687"/>
                <a:gd name="T32" fmla="*/ 122 w 713"/>
                <a:gd name="T33" fmla="*/ 684 h 687"/>
                <a:gd name="T34" fmla="*/ 100 w 713"/>
                <a:gd name="T35" fmla="*/ 687 h 687"/>
                <a:gd name="T36" fmla="*/ 82 w 713"/>
                <a:gd name="T37" fmla="*/ 685 h 687"/>
                <a:gd name="T38" fmla="*/ 63 w 713"/>
                <a:gd name="T39" fmla="*/ 679 h 687"/>
                <a:gd name="T40" fmla="*/ 47 w 713"/>
                <a:gd name="T41" fmla="*/ 670 h 687"/>
                <a:gd name="T42" fmla="*/ 31 w 713"/>
                <a:gd name="T43" fmla="*/ 658 h 687"/>
                <a:gd name="T44" fmla="*/ 17 w 713"/>
                <a:gd name="T45" fmla="*/ 643 h 687"/>
                <a:gd name="T46" fmla="*/ 8 w 713"/>
                <a:gd name="T47" fmla="*/ 625 h 687"/>
                <a:gd name="T48" fmla="*/ 2 w 713"/>
                <a:gd name="T49" fmla="*/ 607 h 687"/>
                <a:gd name="T50" fmla="*/ 0 w 713"/>
                <a:gd name="T51" fmla="*/ 586 h 687"/>
                <a:gd name="T52" fmla="*/ 0 w 713"/>
                <a:gd name="T53" fmla="*/ 583 h 687"/>
                <a:gd name="T54" fmla="*/ 3 w 713"/>
                <a:gd name="T55" fmla="*/ 561 h 687"/>
                <a:gd name="T56" fmla="*/ 10 w 713"/>
                <a:gd name="T57" fmla="*/ 539 h 687"/>
                <a:gd name="T58" fmla="*/ 23 w 713"/>
                <a:gd name="T59" fmla="*/ 521 h 687"/>
                <a:gd name="T60" fmla="*/ 39 w 713"/>
                <a:gd name="T61" fmla="*/ 505 h 687"/>
                <a:gd name="T62" fmla="*/ 58 w 713"/>
                <a:gd name="T63" fmla="*/ 493 h 687"/>
                <a:gd name="T64" fmla="*/ 380 w 713"/>
                <a:gd name="T65" fmla="*/ 343 h 687"/>
                <a:gd name="T66" fmla="*/ 58 w 713"/>
                <a:gd name="T67" fmla="*/ 194 h 687"/>
                <a:gd name="T68" fmla="*/ 39 w 713"/>
                <a:gd name="T69" fmla="*/ 181 h 687"/>
                <a:gd name="T70" fmla="*/ 23 w 713"/>
                <a:gd name="T71" fmla="*/ 166 h 687"/>
                <a:gd name="T72" fmla="*/ 10 w 713"/>
                <a:gd name="T73" fmla="*/ 147 h 687"/>
                <a:gd name="T74" fmla="*/ 3 w 713"/>
                <a:gd name="T75" fmla="*/ 126 h 687"/>
                <a:gd name="T76" fmla="*/ 0 w 713"/>
                <a:gd name="T77" fmla="*/ 103 h 687"/>
                <a:gd name="T78" fmla="*/ 0 w 713"/>
                <a:gd name="T79" fmla="*/ 101 h 687"/>
                <a:gd name="T80" fmla="*/ 2 w 713"/>
                <a:gd name="T81" fmla="*/ 80 h 687"/>
                <a:gd name="T82" fmla="*/ 8 w 713"/>
                <a:gd name="T83" fmla="*/ 62 h 687"/>
                <a:gd name="T84" fmla="*/ 17 w 713"/>
                <a:gd name="T85" fmla="*/ 44 h 687"/>
                <a:gd name="T86" fmla="*/ 31 w 713"/>
                <a:gd name="T87" fmla="*/ 29 h 687"/>
                <a:gd name="T88" fmla="*/ 47 w 713"/>
                <a:gd name="T89" fmla="*/ 16 h 687"/>
                <a:gd name="T90" fmla="*/ 63 w 713"/>
                <a:gd name="T91" fmla="*/ 8 h 687"/>
                <a:gd name="T92" fmla="*/ 82 w 713"/>
                <a:gd name="T93" fmla="*/ 2 h 687"/>
                <a:gd name="T94" fmla="*/ 100 w 713"/>
                <a:gd name="T95" fmla="*/ 0 h 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13" h="687">
                  <a:moveTo>
                    <a:pt x="100" y="0"/>
                  </a:moveTo>
                  <a:lnTo>
                    <a:pt x="122" y="3"/>
                  </a:lnTo>
                  <a:lnTo>
                    <a:pt x="142" y="10"/>
                  </a:lnTo>
                  <a:lnTo>
                    <a:pt x="656" y="249"/>
                  </a:lnTo>
                  <a:lnTo>
                    <a:pt x="676" y="261"/>
                  </a:lnTo>
                  <a:lnTo>
                    <a:pt x="691" y="276"/>
                  </a:lnTo>
                  <a:lnTo>
                    <a:pt x="703" y="296"/>
                  </a:lnTo>
                  <a:lnTo>
                    <a:pt x="711" y="317"/>
                  </a:lnTo>
                  <a:lnTo>
                    <a:pt x="713" y="340"/>
                  </a:lnTo>
                  <a:lnTo>
                    <a:pt x="713" y="347"/>
                  </a:lnTo>
                  <a:lnTo>
                    <a:pt x="711" y="370"/>
                  </a:lnTo>
                  <a:lnTo>
                    <a:pt x="703" y="391"/>
                  </a:lnTo>
                  <a:lnTo>
                    <a:pt x="691" y="409"/>
                  </a:lnTo>
                  <a:lnTo>
                    <a:pt x="676" y="426"/>
                  </a:lnTo>
                  <a:lnTo>
                    <a:pt x="656" y="438"/>
                  </a:lnTo>
                  <a:lnTo>
                    <a:pt x="142" y="677"/>
                  </a:lnTo>
                  <a:lnTo>
                    <a:pt x="122" y="684"/>
                  </a:lnTo>
                  <a:lnTo>
                    <a:pt x="100" y="687"/>
                  </a:lnTo>
                  <a:lnTo>
                    <a:pt x="82" y="685"/>
                  </a:lnTo>
                  <a:lnTo>
                    <a:pt x="63" y="679"/>
                  </a:lnTo>
                  <a:lnTo>
                    <a:pt x="47" y="670"/>
                  </a:lnTo>
                  <a:lnTo>
                    <a:pt x="31" y="658"/>
                  </a:lnTo>
                  <a:lnTo>
                    <a:pt x="17" y="643"/>
                  </a:lnTo>
                  <a:lnTo>
                    <a:pt x="8" y="625"/>
                  </a:lnTo>
                  <a:lnTo>
                    <a:pt x="2" y="607"/>
                  </a:lnTo>
                  <a:lnTo>
                    <a:pt x="0" y="586"/>
                  </a:lnTo>
                  <a:lnTo>
                    <a:pt x="0" y="583"/>
                  </a:lnTo>
                  <a:lnTo>
                    <a:pt x="3" y="561"/>
                  </a:lnTo>
                  <a:lnTo>
                    <a:pt x="10" y="539"/>
                  </a:lnTo>
                  <a:lnTo>
                    <a:pt x="23" y="521"/>
                  </a:lnTo>
                  <a:lnTo>
                    <a:pt x="39" y="505"/>
                  </a:lnTo>
                  <a:lnTo>
                    <a:pt x="58" y="493"/>
                  </a:lnTo>
                  <a:lnTo>
                    <a:pt x="380" y="343"/>
                  </a:lnTo>
                  <a:lnTo>
                    <a:pt x="58" y="194"/>
                  </a:lnTo>
                  <a:lnTo>
                    <a:pt x="39" y="181"/>
                  </a:lnTo>
                  <a:lnTo>
                    <a:pt x="23" y="166"/>
                  </a:lnTo>
                  <a:lnTo>
                    <a:pt x="10" y="147"/>
                  </a:lnTo>
                  <a:lnTo>
                    <a:pt x="3" y="126"/>
                  </a:lnTo>
                  <a:lnTo>
                    <a:pt x="0" y="103"/>
                  </a:lnTo>
                  <a:lnTo>
                    <a:pt x="0" y="101"/>
                  </a:lnTo>
                  <a:lnTo>
                    <a:pt x="2" y="80"/>
                  </a:lnTo>
                  <a:lnTo>
                    <a:pt x="8" y="62"/>
                  </a:lnTo>
                  <a:lnTo>
                    <a:pt x="17" y="44"/>
                  </a:lnTo>
                  <a:lnTo>
                    <a:pt x="31" y="29"/>
                  </a:lnTo>
                  <a:lnTo>
                    <a:pt x="47" y="16"/>
                  </a:lnTo>
                  <a:lnTo>
                    <a:pt x="63" y="8"/>
                  </a:lnTo>
                  <a:lnTo>
                    <a:pt x="82" y="2"/>
                  </a:lnTo>
                  <a:lnTo>
                    <a:pt x="10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spTree>
    <p:extLst>
      <p:ext uri="{BB962C8B-B14F-4D97-AF65-F5344CB8AC3E}">
        <p14:creationId xmlns:p14="http://schemas.microsoft.com/office/powerpoint/2010/main" val="322664"/>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7268</TotalTime>
  <Words>1472</Words>
  <Application>Microsoft Office PowerPoint</Application>
  <PresentationFormat>Widescreen</PresentationFormat>
  <Paragraphs>159</Paragraphs>
  <Slides>20</Slides>
  <Notes>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20</vt:i4>
      </vt:variant>
    </vt:vector>
  </HeadingPairs>
  <TitlesOfParts>
    <vt:vector size="27" baseType="lpstr">
      <vt:lpstr>Arial</vt:lpstr>
      <vt:lpstr>Arial Narrow</vt:lpstr>
      <vt:lpstr>Calibri</vt:lpstr>
      <vt:lpstr>Calibri Light</vt:lpstr>
      <vt:lpstr>Candara</vt:lpstr>
      <vt:lpstr>Cooper Black</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cvedi@soyuztechnologies.com</cp:lastModifiedBy>
  <cp:revision>554</cp:revision>
  <dcterms:created xsi:type="dcterms:W3CDTF">2016-07-10T03:33:26Z</dcterms:created>
  <dcterms:modified xsi:type="dcterms:W3CDTF">2021-05-22T05:30:00Z</dcterms:modified>
</cp:coreProperties>
</file>